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2" r:id="rId1"/>
  </p:sldMasterIdLst>
  <p:notesMasterIdLst>
    <p:notesMasterId r:id="rId16"/>
  </p:notesMasterIdLst>
  <p:sldIdLst>
    <p:sldId id="265" r:id="rId2"/>
    <p:sldId id="266" r:id="rId3"/>
    <p:sldId id="277" r:id="rId4"/>
    <p:sldId id="267" r:id="rId5"/>
    <p:sldId id="268" r:id="rId6"/>
    <p:sldId id="269" r:id="rId7"/>
    <p:sldId id="270" r:id="rId8"/>
    <p:sldId id="271" r:id="rId9"/>
    <p:sldId id="278" r:id="rId10"/>
    <p:sldId id="272" r:id="rId11"/>
    <p:sldId id="274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256A4"/>
    <a:srgbClr val="595959"/>
    <a:srgbClr val="0065EF"/>
    <a:srgbClr val="10253B"/>
    <a:srgbClr val="175CA8"/>
    <a:srgbClr val="1F65B0"/>
    <a:srgbClr val="468EF2"/>
    <a:srgbClr val="094B9B"/>
    <a:srgbClr val="40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9743" autoAdjust="0"/>
  </p:normalViewPr>
  <p:slideViewPr>
    <p:cSldViewPr snapToGrid="0">
      <p:cViewPr>
        <p:scale>
          <a:sx n="51" d="100"/>
          <a:sy n="51" d="100"/>
        </p:scale>
        <p:origin x="-1316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108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A80974-0C1C-4FD9-AB7D-A4DCD940F2C6}" type="datetimeFigureOut">
              <a:rPr lang="es-ES"/>
              <a:pPr>
                <a:defRPr/>
              </a:pPr>
              <a:t>18/09/2020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F21BD-0BFE-4732-8591-B1105C547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3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DDA3-AD60-4A6E-8716-1DFFD2B8B4E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2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verde, pequeño, frente&#10;&#10;Descripción generada automáticamente">
            <a:extLst>
              <a:ext uri="{FF2B5EF4-FFF2-40B4-BE49-F238E27FC236}">
                <a16:creationId xmlns="" xmlns:a16="http://schemas.microsoft.com/office/drawing/2014/main" id="{743ED9BE-4C4E-4112-AD3C-B1A5B59AD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46" y="-1294409"/>
            <a:ext cx="12322340" cy="8287914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6D63737F-6021-4699-B109-EC0FA39667DB}"/>
              </a:ext>
            </a:extLst>
          </p:cNvPr>
          <p:cNvSpPr/>
          <p:nvPr userDrawn="1"/>
        </p:nvSpPr>
        <p:spPr>
          <a:xfrm>
            <a:off x="9792492" y="5734733"/>
            <a:ext cx="1605385" cy="541634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F1B3266C-3852-4AC4-B8AF-73871FD4E59D}"/>
              </a:ext>
            </a:extLst>
          </p:cNvPr>
          <p:cNvSpPr txBox="1">
            <a:spLocks/>
          </p:cNvSpPr>
          <p:nvPr userDrawn="1"/>
        </p:nvSpPr>
        <p:spPr>
          <a:xfrm>
            <a:off x="816646" y="5595857"/>
            <a:ext cx="3584452" cy="710701"/>
          </a:xfrm>
          <a:prstGeom prst="rect">
            <a:avLst/>
          </a:prstGeom>
          <a:effectLst/>
        </p:spPr>
        <p:txBody>
          <a:bodyPr vert="horz" lIns="91414" tIns="45707" rIns="91414" bIns="4570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U-</a:t>
            </a:r>
            <a:r>
              <a:rPr lang="es-ES" sz="1400" b="1" dirty="0" err="1">
                <a:solidFill>
                  <a:schemeClr val="bg1"/>
                </a:solidFill>
                <a:latin typeface="Arial"/>
                <a:cs typeface="Arial"/>
              </a:rPr>
              <a:t>tad</a:t>
            </a: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, Centro Universitario </a:t>
            </a:r>
          </a:p>
          <a:p>
            <a:pPr algn="l">
              <a:lnSpc>
                <a:spcPct val="100000"/>
              </a:lnSpc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de Tecnología y Arte Digital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53C11D25-2E9A-4032-AE23-562107118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7081" y="5832500"/>
            <a:ext cx="1104418" cy="349117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9881A659-639F-4B6E-B736-0DE689AECD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90" y="5778916"/>
            <a:ext cx="1605385" cy="4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32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4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84B710-5362-408E-9A1D-9302EC3C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775"/>
            <a:ext cx="6754318" cy="345736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1D8D8FA-123B-484F-A910-A11A54F9F6AA}"/>
              </a:ext>
            </a:extLst>
          </p:cNvPr>
          <p:cNvSpPr txBox="1">
            <a:spLocks/>
          </p:cNvSpPr>
          <p:nvPr userDrawn="1"/>
        </p:nvSpPr>
        <p:spPr>
          <a:xfrm>
            <a:off x="816646" y="5595857"/>
            <a:ext cx="3584452" cy="710701"/>
          </a:xfrm>
          <a:prstGeom prst="rect">
            <a:avLst/>
          </a:prstGeom>
          <a:effectLst/>
        </p:spPr>
        <p:txBody>
          <a:bodyPr vert="horz" lIns="91414" tIns="45707" rIns="91414" bIns="4570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400" b="1" dirty="0">
                <a:solidFill>
                  <a:srgbClr val="0065EF"/>
                </a:solidFill>
                <a:latin typeface="Arial"/>
                <a:cs typeface="Arial"/>
              </a:rPr>
              <a:t>U-</a:t>
            </a:r>
            <a:r>
              <a:rPr lang="es-ES" sz="1400" b="1" dirty="0" err="1">
                <a:solidFill>
                  <a:srgbClr val="0065EF"/>
                </a:solidFill>
                <a:latin typeface="Arial"/>
                <a:cs typeface="Arial"/>
              </a:rPr>
              <a:t>tad</a:t>
            </a:r>
            <a:r>
              <a:rPr lang="es-ES" sz="1400" b="1" dirty="0">
                <a:solidFill>
                  <a:srgbClr val="0065EF"/>
                </a:solidFill>
                <a:latin typeface="Arial"/>
                <a:cs typeface="Arial"/>
              </a:rPr>
              <a:t>, Centro Universitario </a:t>
            </a:r>
          </a:p>
          <a:p>
            <a:pPr algn="l">
              <a:lnSpc>
                <a:spcPct val="100000"/>
              </a:lnSpc>
            </a:pPr>
            <a:r>
              <a:rPr lang="es-ES" sz="1400" b="1" dirty="0">
                <a:solidFill>
                  <a:srgbClr val="0065EF"/>
                </a:solidFill>
                <a:latin typeface="Arial"/>
                <a:cs typeface="Arial"/>
              </a:rPr>
              <a:t>de Tecnología y Arte Digital</a:t>
            </a:r>
            <a:endParaRPr lang="en-US" sz="1400" b="1" dirty="0">
              <a:solidFill>
                <a:srgbClr val="0065EF"/>
              </a:solidFill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D3B5EDD-B98C-4875-BCE7-22F613384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7081" y="5836483"/>
            <a:ext cx="1110352" cy="349118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1417FEE5-A62B-4090-9C7D-2D5355DE4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90" y="5778916"/>
            <a:ext cx="1605385" cy="4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CFD1FCF-BC48-4C0F-B5F9-D98FE900C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C4BA5C-AC77-4A40-8551-752060FF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897252"/>
            <a:ext cx="5475158" cy="1770997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E69513A0-AA39-464F-8638-DB1A7DCBD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4750" y="-66675"/>
            <a:ext cx="4722813" cy="69246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2104FF8A-C21D-4FAE-830D-360C24FAF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3" y="2809875"/>
            <a:ext cx="5475287" cy="1941513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añadir texto</a:t>
            </a:r>
          </a:p>
          <a:p>
            <a:pPr lvl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1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04D33A0-5660-44C0-901F-2677A8E5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897252"/>
            <a:ext cx="5475158" cy="1770997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206CCFC-AF2B-4570-BC24-9B5B6478E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8143E688-9ED7-4210-BC1F-16097D063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3005528"/>
            <a:ext cx="9002868" cy="2121108"/>
          </a:xfrm>
          <a:prstGeom prst="rect">
            <a:avLst/>
          </a:prstGeom>
        </p:spPr>
        <p:txBody>
          <a:bodyPr numCol="2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añadir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8B7E49C-85BC-4A1D-8193-0BD5E096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="" xmlns:a16="http://schemas.microsoft.com/office/drawing/2014/main" id="{69FC4D2D-2338-4101-A544-A161CA41E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3" y="1364105"/>
            <a:ext cx="8650599" cy="4009869"/>
          </a:xfrm>
          <a:prstGeom prst="rect">
            <a:avLst/>
          </a:prstGeom>
        </p:spPr>
        <p:txBody>
          <a:bodyPr numCol="2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añadir texto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7FDB587-78DD-4488-AB4B-84531D770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6">
            <a:extLst>
              <a:ext uri="{FF2B5EF4-FFF2-40B4-BE49-F238E27FC236}">
                <a16:creationId xmlns="" xmlns:a16="http://schemas.microsoft.com/office/drawing/2014/main" id="{BD9928F6-8BB5-496E-A731-AA83E02646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4750" y="-66675"/>
            <a:ext cx="4722813" cy="69246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1FD974A-8F9B-45F4-8BD6-393FA57E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sp>
        <p:nvSpPr>
          <p:cNvPr id="8" name="Marcador de texto 8">
            <a:extLst>
              <a:ext uri="{FF2B5EF4-FFF2-40B4-BE49-F238E27FC236}">
                <a16:creationId xmlns="" xmlns:a16="http://schemas.microsoft.com/office/drawing/2014/main" id="{DDA9636F-D69E-4C7C-8757-EEEEDFD6F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1326630"/>
            <a:ext cx="6169727" cy="3800006"/>
          </a:xfrm>
          <a:prstGeom prst="rect">
            <a:avLst/>
          </a:prstGeom>
        </p:spPr>
        <p:txBody>
          <a:bodyPr numCol="2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añadir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1913B27-D6D7-4D21-9379-866393557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6">
            <a:extLst>
              <a:ext uri="{FF2B5EF4-FFF2-40B4-BE49-F238E27FC236}">
                <a16:creationId xmlns="" xmlns:a16="http://schemas.microsoft.com/office/drawing/2014/main" id="{E138447D-8737-44E5-BD31-C1B6BFA0EE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4750" y="-66675"/>
            <a:ext cx="4722813" cy="69246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0D7E7A3D-D8C9-41C9-92F0-41E0E2644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4" y="1349115"/>
            <a:ext cx="2478686" cy="3402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0065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añadir texto destacado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="" xmlns:a16="http://schemas.microsoft.com/office/drawing/2014/main" id="{3A74563A-9C1F-494E-B781-FBF0C2D7B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8666" y="1349114"/>
            <a:ext cx="2909367" cy="3402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añadir texto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8E73B26-6509-42CA-A2ED-F0B93E1C0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A638F7F-7DDA-41E3-B823-FB5C9D450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8">
            <a:extLst>
              <a:ext uri="{FF2B5EF4-FFF2-40B4-BE49-F238E27FC236}">
                <a16:creationId xmlns="" xmlns:a16="http://schemas.microsoft.com/office/drawing/2014/main" id="{48572DA2-6273-47AE-B847-2CEC53E954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4" y="1349115"/>
            <a:ext cx="2478686" cy="3402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0065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añadir texto destacado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="" xmlns:a16="http://schemas.microsoft.com/office/drawing/2014/main" id="{DFD9C9FD-B70C-4176-8853-0365B5DDBA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905" y="1349115"/>
            <a:ext cx="2478686" cy="34022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ǀ"/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Bullet</a:t>
            </a:r>
            <a:r>
              <a:rPr lang="es-ES" dirty="0"/>
              <a:t> </a:t>
            </a:r>
            <a:r>
              <a:rPr lang="es-ES" dirty="0" err="1"/>
              <a:t>points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257699-3238-44A7-A26D-073BE3826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884" y="5836483"/>
            <a:ext cx="1110352" cy="3491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F0EC674-CAFE-45F7-B67D-3478525DA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5" y="5655467"/>
            <a:ext cx="717900" cy="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9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4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4" r:id="rId9"/>
    <p:sldLayoutId id="2147484485" r:id="rId10"/>
    <p:sldLayoutId id="21474844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10253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arrondoparadox.blogspot.com/2011/02/mathematical-background-of-parrondo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schinchon.github.io/paradoja-de-parrondo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619603-1FEE-4CC5-BCAE-E78D88240066}"/>
              </a:ext>
            </a:extLst>
          </p:cNvPr>
          <p:cNvSpPr txBox="1">
            <a:spLocks/>
          </p:cNvSpPr>
          <p:nvPr/>
        </p:nvSpPr>
        <p:spPr>
          <a:xfrm>
            <a:off x="1189972" y="1807548"/>
            <a:ext cx="10221239" cy="236361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232150" indent="-3232150" algn="ctr"/>
            <a:r>
              <a:rPr lang="es-ES" sz="5400" dirty="0">
                <a:solidFill>
                  <a:schemeClr val="tx1"/>
                </a:solidFill>
              </a:rPr>
              <a:t>La Paradoja de </a:t>
            </a:r>
            <a:r>
              <a:rPr lang="es-ES" sz="5400" dirty="0" err="1" smtClean="0">
                <a:solidFill>
                  <a:schemeClr val="tx1"/>
                </a:solidFill>
              </a:rPr>
              <a:t>Parrondo</a:t>
            </a:r>
            <a:endParaRPr lang="es-ES" sz="5400" dirty="0" smtClean="0">
              <a:solidFill>
                <a:schemeClr val="tx1"/>
              </a:solidFill>
            </a:endParaRPr>
          </a:p>
          <a:p>
            <a:pPr marL="3232150" indent="-3232150" algn="ctr">
              <a:spcBef>
                <a:spcPts val="1200"/>
              </a:spcBef>
            </a:pPr>
            <a:r>
              <a:rPr lang="es-ES" sz="2800" b="0" dirty="0" smtClean="0">
                <a:solidFill>
                  <a:schemeClr val="tx1"/>
                </a:solidFill>
              </a:rPr>
              <a:t>(</a:t>
            </a:r>
            <a:r>
              <a:rPr lang="es-ES" sz="2800" b="0" i="1" dirty="0" smtClean="0">
                <a:solidFill>
                  <a:schemeClr val="tx1"/>
                </a:solidFill>
              </a:rPr>
              <a:t>o cómo ganar perdiendo</a:t>
            </a:r>
            <a:r>
              <a:rPr lang="es-ES" sz="2800" b="0" dirty="0" smtClean="0">
                <a:solidFill>
                  <a:schemeClr val="tx1"/>
                </a:solidFill>
              </a:rPr>
              <a:t>)</a:t>
            </a:r>
          </a:p>
          <a:p>
            <a:pPr marL="3232150" indent="-3232150" algn="ctr"/>
            <a:endParaRPr lang="es-ES" sz="2800" b="0" dirty="0" smtClean="0">
              <a:solidFill>
                <a:schemeClr val="tx1"/>
              </a:solidFill>
            </a:endParaRPr>
          </a:p>
          <a:p>
            <a:pPr marL="6188075" indent="-5649913" algn="r">
              <a:spcBef>
                <a:spcPts val="1200"/>
              </a:spcBef>
            </a:pPr>
            <a:r>
              <a:rPr lang="es-ES" sz="2400" b="0" dirty="0" smtClean="0">
                <a:solidFill>
                  <a:schemeClr val="tx1"/>
                </a:solidFill>
              </a:rPr>
              <a:t>Antonio Sánchez Chinchón</a:t>
            </a:r>
            <a:endParaRPr lang="es-ES" sz="2400" b="0" dirty="0">
              <a:solidFill>
                <a:schemeClr val="tx1"/>
              </a:solidFill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8070574" y="479030"/>
            <a:ext cx="35237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#</a:t>
            </a:r>
            <a:r>
              <a:rPr lang="es-ES" sz="2800" b="1" dirty="0" err="1">
                <a:solidFill>
                  <a:schemeClr val="bg1"/>
                </a:solidFill>
              </a:rPr>
              <a:t>encuentRo_Rhispano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El Juego AB</a:t>
            </a:r>
            <a:endParaRPr lang="es-ES" dirty="0">
              <a:latin typeface="+mj-lt"/>
            </a:endParaRPr>
          </a:p>
        </p:txBody>
      </p:sp>
      <p:pic>
        <p:nvPicPr>
          <p:cNvPr id="15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sp>
        <p:nvSpPr>
          <p:cNvPr id="18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  <p:grpSp>
        <p:nvGrpSpPr>
          <p:cNvPr id="3" name="2 Grupo"/>
          <p:cNvGrpSpPr/>
          <p:nvPr/>
        </p:nvGrpSpPr>
        <p:grpSpPr>
          <a:xfrm>
            <a:off x="1064706" y="946022"/>
            <a:ext cx="10146122" cy="5395774"/>
            <a:chOff x="1064706" y="833288"/>
            <a:chExt cx="10146122" cy="5395774"/>
          </a:xfrm>
        </p:grpSpPr>
        <p:grpSp>
          <p:nvGrpSpPr>
            <p:cNvPr id="13" name="12 Grupo"/>
            <p:cNvGrpSpPr/>
            <p:nvPr/>
          </p:nvGrpSpPr>
          <p:grpSpPr>
            <a:xfrm>
              <a:off x="1064706" y="833288"/>
              <a:ext cx="10146122" cy="5395774"/>
              <a:chOff x="798531" y="1146438"/>
              <a:chExt cx="7609592" cy="5395774"/>
            </a:xfrm>
          </p:grpSpPr>
          <p:pic>
            <p:nvPicPr>
              <p:cNvPr id="4" name="3 Image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49"/>
              <a:stretch/>
            </p:blipFill>
            <p:spPr>
              <a:xfrm>
                <a:off x="798531" y="3018706"/>
                <a:ext cx="7609592" cy="3523506"/>
              </a:xfrm>
              <a:prstGeom prst="rect">
                <a:avLst/>
              </a:prstGeom>
            </p:spPr>
          </p:pic>
          <p:pic>
            <p:nvPicPr>
              <p:cNvPr id="5" name="4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70"/>
              <a:stretch/>
            </p:blipFill>
            <p:spPr>
              <a:xfrm>
                <a:off x="3995936" y="1484784"/>
                <a:ext cx="1161691" cy="647790"/>
              </a:xfrm>
              <a:prstGeom prst="rect">
                <a:avLst/>
              </a:prstGeom>
            </p:spPr>
          </p:pic>
          <p:cxnSp>
            <p:nvCxnSpPr>
              <p:cNvPr id="7" name="6 Conector recto"/>
              <p:cNvCxnSpPr/>
              <p:nvPr/>
            </p:nvCxnSpPr>
            <p:spPr>
              <a:xfrm flipH="1">
                <a:off x="2057402" y="2050574"/>
                <a:ext cx="2298575" cy="148176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4932040" y="2050574"/>
                <a:ext cx="1368152" cy="98065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9 CuadroTexto"/>
              <p:cNvSpPr txBox="1"/>
              <p:nvPr/>
            </p:nvSpPr>
            <p:spPr>
              <a:xfrm>
                <a:off x="2426816" y="2382676"/>
                <a:ext cx="60617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latin typeface="Arial" pitchFamily="34" charset="0"/>
                    <a:cs typeface="Arial" pitchFamily="34" charset="0"/>
                  </a:rPr>
                  <a:t>50,0</a:t>
                </a:r>
                <a:endParaRPr lang="es-ES" sz="25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882449" y="2294681"/>
                <a:ext cx="60617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latin typeface="Arial" pitchFamily="34" charset="0"/>
                    <a:cs typeface="Arial" pitchFamily="34" charset="0"/>
                  </a:rPr>
                  <a:t>50,0</a:t>
                </a:r>
                <a:endParaRPr lang="es-ES" sz="25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4081966" y="1146438"/>
                <a:ext cx="9933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Moneda 4</a:t>
                </a:r>
                <a:endParaRPr lang="es-ES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1 Rectángulo"/>
            <p:cNvSpPr/>
            <p:nvPr/>
          </p:nvSpPr>
          <p:spPr>
            <a:xfrm rot="20089423">
              <a:off x="3726055" y="2474791"/>
              <a:ext cx="114916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ES" sz="2400" i="1" dirty="0"/>
                <a:t>Juego A</a:t>
              </a:r>
              <a:endParaRPr lang="es-ES" sz="2400" i="1" dirty="0"/>
            </a:p>
          </p:txBody>
        </p:sp>
        <p:sp>
          <p:nvSpPr>
            <p:cNvPr id="17" name="16 Rectángulo"/>
            <p:cNvSpPr/>
            <p:nvPr/>
          </p:nvSpPr>
          <p:spPr>
            <a:xfrm rot="1609541">
              <a:off x="6620442" y="2077221"/>
              <a:ext cx="113794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ES" sz="2400" i="1" dirty="0"/>
                <a:t>Juego </a:t>
              </a:r>
              <a:r>
                <a:rPr lang="es-ES" sz="2400" i="1" dirty="0" smtClean="0"/>
                <a:t>B</a:t>
              </a:r>
              <a:endParaRPr lang="es-ES" sz="2400" i="1" dirty="0"/>
            </a:p>
          </p:txBody>
        </p:sp>
      </p:grpSp>
      <p:pic>
        <p:nvPicPr>
          <p:cNvPr id="16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¿Y por qué?</a:t>
            </a:r>
            <a:endParaRPr lang="es-ES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8515" y="910882"/>
            <a:ext cx="1140703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600" dirty="0" smtClean="0"/>
              <a:t>Según el propio </a:t>
            </a:r>
            <a:r>
              <a:rPr lang="es-ES" sz="2600" dirty="0" err="1" smtClean="0"/>
              <a:t>Parrondo</a:t>
            </a:r>
            <a:r>
              <a:rPr lang="es-ES" sz="26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s-ES" sz="2600" i="1" dirty="0" smtClean="0"/>
              <a:t>El </a:t>
            </a:r>
            <a:r>
              <a:rPr lang="es-ES" sz="2600" i="1" dirty="0"/>
              <a:t>juego A, a pesar de consistir en una única moneda </a:t>
            </a:r>
            <a:r>
              <a:rPr lang="es-ES" sz="2600" i="1" dirty="0" smtClean="0"/>
              <a:t>mala, </a:t>
            </a:r>
            <a:r>
              <a:rPr lang="es-ES" sz="2600" i="1" dirty="0"/>
              <a:t>redistribuye las frecuencias con las que se juegan las dos monedas del juego B, haciendo que la moneda </a:t>
            </a:r>
            <a:r>
              <a:rPr lang="es-ES" sz="2600" i="1" dirty="0" smtClean="0"/>
              <a:t>buena </a:t>
            </a:r>
            <a:r>
              <a:rPr lang="es-ES" sz="2600" i="1" dirty="0"/>
              <a:t>se utilice un mayor número de veces. Ésta es la esencia de la paradoja: la tendencia ganadora está ya en el juego B, pero cuando éste se juega aisladamente la tendencia perdedora es dominante; el papel del juego A es invertir esta </a:t>
            </a:r>
            <a:r>
              <a:rPr lang="es-ES" sz="2600" i="1" dirty="0" smtClean="0"/>
              <a:t>dominancia. A </a:t>
            </a:r>
            <a:r>
              <a:rPr lang="es-ES" sz="2600" i="1" dirty="0"/>
              <a:t>pesar de que el juego A es perdedor, el efecto de potenciar la moneda </a:t>
            </a:r>
            <a:r>
              <a:rPr lang="es-ES" sz="2600" i="1" dirty="0" smtClean="0"/>
              <a:t>buena </a:t>
            </a:r>
            <a:r>
              <a:rPr lang="es-ES" sz="2600" i="1" dirty="0"/>
              <a:t>del juego B es mayor que la propia tendencia perdedora de A y el resultado neto es que la combinación de A y B es </a:t>
            </a:r>
            <a:r>
              <a:rPr lang="es-ES" sz="2600" i="1" dirty="0" smtClean="0"/>
              <a:t>ganadora</a:t>
            </a:r>
            <a:endParaRPr lang="es-ES" sz="2600" i="1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s-ES" sz="2600" dirty="0" smtClean="0"/>
              <a:t>La teoría detrás de la Paradoja se denomina </a:t>
            </a:r>
            <a:r>
              <a:rPr lang="es-ES" sz="2600" i="1" dirty="0"/>
              <a:t>trinquete browniano</a:t>
            </a:r>
            <a:r>
              <a:rPr lang="es-ES" sz="2600" dirty="0"/>
              <a:t> (y se </a:t>
            </a:r>
            <a:r>
              <a:rPr lang="es-ES" sz="2600" dirty="0" smtClean="0"/>
              <a:t>describe mediante la ecuación de </a:t>
            </a:r>
            <a:r>
              <a:rPr lang="es-ES" sz="2600" i="1" dirty="0" err="1" smtClean="0"/>
              <a:t>Fokker-Plank</a:t>
            </a:r>
            <a:r>
              <a:rPr lang="es-ES" sz="26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s-ES" sz="2600" dirty="0" smtClean="0"/>
              <a:t>Puedes encontrar una demostración rigurosa de la paradoja </a:t>
            </a:r>
            <a:r>
              <a:rPr lang="es-ES" sz="2600" dirty="0" smtClean="0">
                <a:hlinkClick r:id="rId4"/>
              </a:rPr>
              <a:t>aquí</a:t>
            </a:r>
            <a:r>
              <a:rPr lang="es-ES" sz="2600" dirty="0" smtClean="0"/>
              <a:t> </a:t>
            </a:r>
            <a:r>
              <a:rPr lang="es-ES" sz="2600" dirty="0" smtClean="0"/>
              <a:t>basada </a:t>
            </a:r>
            <a:r>
              <a:rPr lang="es-ES" sz="2600" dirty="0" smtClean="0"/>
              <a:t>en cadenas de </a:t>
            </a:r>
            <a:r>
              <a:rPr lang="es-ES" sz="2600" dirty="0" err="1" smtClean="0"/>
              <a:t>Markov</a:t>
            </a:r>
            <a:r>
              <a:rPr lang="es-ES" sz="2600" dirty="0" smtClean="0"/>
              <a:t>.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8493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5710" y="1008796"/>
            <a:ext cx="111372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for</a:t>
            </a:r>
            <a:r>
              <a:rPr lang="es-ES" sz="2800" dirty="0" smtClean="0"/>
              <a:t>,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while</a:t>
            </a:r>
            <a:r>
              <a:rPr lang="es-ES" sz="2800" dirty="0" smtClean="0"/>
              <a:t> y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repeat</a:t>
            </a:r>
            <a:endParaRPr lang="es-ES" sz="2800" dirty="0">
              <a:highlight>
                <a:srgbClr val="FFFF00"/>
              </a:highlight>
              <a:latin typeface="Courier10 BT" pitchFamily="49" charset="0"/>
              <a:ea typeface="Calibri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/>
              <a:t>Siempre están ahí para ayudarte</a:t>
            </a: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/>
              <a:t>Útiles cuando necesitas procesar </a:t>
            </a:r>
            <a:r>
              <a:rPr lang="es-ES" sz="2800" i="1" dirty="0" smtClean="0"/>
              <a:t>secuencialmente</a:t>
            </a:r>
            <a:endParaRPr lang="es-ES" sz="2800" i="1" dirty="0" smtClean="0">
              <a:cs typeface="Courier New" pitchFamily="49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apply</a:t>
            </a:r>
            <a:r>
              <a:rPr lang="es-ES" sz="2800" dirty="0" smtClean="0"/>
              <a:t>,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lapply</a:t>
            </a:r>
            <a:r>
              <a:rPr lang="es-ES" sz="2800" dirty="0" smtClean="0"/>
              <a:t>,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sapply</a:t>
            </a:r>
            <a:r>
              <a:rPr lang="es-ES" sz="2800" dirty="0" smtClean="0"/>
              <a:t>,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vapply</a:t>
            </a:r>
            <a:r>
              <a:rPr lang="es-ES" sz="2800" dirty="0" smtClean="0"/>
              <a:t> y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replicate</a:t>
            </a:r>
            <a:endParaRPr lang="es-ES" sz="2800" dirty="0">
              <a:highlight>
                <a:srgbClr val="FFFF00"/>
              </a:highlight>
              <a:latin typeface="Courier10 BT" pitchFamily="49" charset="0"/>
              <a:ea typeface="Calibri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 smtClean="0">
                <a:cs typeface="Courier New" pitchFamily="49" charset="0"/>
              </a:rPr>
              <a:t>Permiten aplicar una función a cada elemento de un </a:t>
            </a:r>
            <a:r>
              <a:rPr lang="es-ES" sz="2800" i="1" dirty="0" smtClean="0">
                <a:cs typeface="Courier New" pitchFamily="49" charset="0"/>
              </a:rPr>
              <a:t>objeto</a:t>
            </a: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 smtClean="0">
                <a:cs typeface="Courier New" pitchFamily="49" charset="0"/>
              </a:rPr>
              <a:t>Muy útiles y eficientes para procesarlo </a:t>
            </a:r>
            <a:r>
              <a:rPr lang="es-ES" sz="2800" i="1" dirty="0" smtClean="0">
                <a:cs typeface="Courier New" pitchFamily="49" charset="0"/>
              </a:rPr>
              <a:t>en paralelo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smtClean="0">
                <a:cs typeface="Courier New" pitchFamily="49" charset="0"/>
              </a:rPr>
              <a:t>Paquete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purrr</a:t>
            </a:r>
            <a:r>
              <a:rPr lang="es-ES" sz="2800" dirty="0" smtClean="0">
                <a:cs typeface="Courier New" pitchFamily="49" charset="0"/>
              </a:rPr>
              <a:t> (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map</a:t>
            </a:r>
            <a:r>
              <a:rPr lang="es-ES" sz="2800" dirty="0" smtClean="0"/>
              <a:t>,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accumulate</a:t>
            </a:r>
            <a:r>
              <a:rPr lang="es-ES" sz="2800" dirty="0" smtClean="0">
                <a:cs typeface="Courier New" pitchFamily="49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 smtClean="0">
                <a:cs typeface="Courier New" pitchFamily="49" charset="0"/>
              </a:rPr>
              <a:t>Similares a la familia </a:t>
            </a:r>
            <a:r>
              <a:rPr lang="es-ES" sz="2800" dirty="0" err="1" smtClean="0">
                <a:cs typeface="Courier New" pitchFamily="49" charset="0"/>
              </a:rPr>
              <a:t>apply</a:t>
            </a:r>
            <a:r>
              <a:rPr lang="es-ES" sz="2800" dirty="0" smtClean="0">
                <a:cs typeface="Courier New" pitchFamily="49" charset="0"/>
              </a:rPr>
              <a:t> pero más consistentes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smtClean="0">
                <a:cs typeface="Courier New" pitchFamily="49" charset="0"/>
              </a:rPr>
              <a:t>Paquete </a:t>
            </a:r>
            <a:r>
              <a:rPr lang="es-ES" sz="2800" dirty="0" err="1">
                <a:highlight>
                  <a:srgbClr val="FFFF00"/>
                </a:highlight>
                <a:latin typeface="Courier10 BT" pitchFamily="49" charset="0"/>
                <a:ea typeface="Calibri"/>
                <a:cs typeface="Times New Roman"/>
              </a:rPr>
              <a:t>Rcpp</a:t>
            </a:r>
            <a:endParaRPr lang="es-ES" sz="2800" dirty="0">
              <a:highlight>
                <a:srgbClr val="FFFF00"/>
              </a:highlight>
              <a:latin typeface="Courier10 BT" pitchFamily="49" charset="0"/>
              <a:ea typeface="Calibri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s-ES" sz="2800" dirty="0" smtClean="0">
                <a:cs typeface="Courier New" pitchFamily="49" charset="0"/>
              </a:rPr>
              <a:t>Cuando ya nada te funciona, te permite usar C++</a:t>
            </a:r>
            <a:endParaRPr lang="es-ES" sz="2800" dirty="0">
              <a:cs typeface="Courier New" pitchFamily="49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Iterar en R</a:t>
            </a:r>
            <a:endParaRPr lang="es-ES" dirty="0">
              <a:latin typeface="+mj-lt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844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2838" y="1139388"/>
            <a:ext cx="11874674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/>
              <a:t>¿Qué pasa si en vez de jugar A y B al azar, </a:t>
            </a:r>
            <a:r>
              <a:rPr lang="es-ES" sz="3200" b="1" dirty="0" smtClean="0"/>
              <a:t>los jugaras </a:t>
            </a:r>
            <a:r>
              <a:rPr lang="es-ES" sz="3200" b="1" i="1" dirty="0" smtClean="0"/>
              <a:t>uno a uno</a:t>
            </a:r>
            <a:r>
              <a:rPr lang="es-ES" sz="3200" b="1" dirty="0" smtClean="0"/>
              <a:t> </a:t>
            </a:r>
            <a:r>
              <a:rPr lang="es-ES" sz="3200" dirty="0" smtClean="0"/>
              <a:t>(ABABAB …)? ¿o AABBAABB? …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s-ES" sz="3200" dirty="0" smtClean="0"/>
              <a:t>Hay muchas paradojas, juegos o resultados sorprendentes que puedes utilizar </a:t>
            </a:r>
            <a:r>
              <a:rPr lang="es-ES" sz="3200" b="1" dirty="0" smtClean="0"/>
              <a:t>para aprender o enseñar R</a:t>
            </a:r>
            <a:r>
              <a:rPr lang="es-ES" sz="3200" dirty="0" smtClean="0"/>
              <a:t> de forma </a:t>
            </a:r>
            <a:r>
              <a:rPr lang="es-ES" sz="3200" b="1" dirty="0" smtClean="0"/>
              <a:t>amena</a:t>
            </a:r>
            <a:r>
              <a:rPr lang="es-ES" sz="3200" dirty="0" smtClean="0"/>
              <a:t>:</a:t>
            </a:r>
          </a:p>
          <a:p>
            <a:pPr marL="1076325" lvl="1" indent="-342900">
              <a:spcBef>
                <a:spcPts val="300"/>
              </a:spcBef>
              <a:buFont typeface="Calibri" pitchFamily="34" charset="0"/>
              <a:buChar char="‒"/>
            </a:pPr>
            <a:r>
              <a:rPr lang="es-ES" sz="3200" dirty="0" smtClean="0"/>
              <a:t>El problema de </a:t>
            </a:r>
            <a:r>
              <a:rPr lang="es-ES" sz="3200" i="1" dirty="0" err="1" smtClean="0"/>
              <a:t>Monty</a:t>
            </a:r>
            <a:r>
              <a:rPr lang="es-ES" sz="3200" i="1" dirty="0" smtClean="0"/>
              <a:t> Hall</a:t>
            </a:r>
          </a:p>
          <a:p>
            <a:pPr marL="1076325" lvl="1" indent="-342900">
              <a:spcBef>
                <a:spcPts val="300"/>
              </a:spcBef>
              <a:buFont typeface="Calibri" pitchFamily="34" charset="0"/>
              <a:buChar char="‒"/>
            </a:pPr>
            <a:r>
              <a:rPr lang="es-ES" sz="3200" dirty="0" smtClean="0"/>
              <a:t>El dilema de la secretaria</a:t>
            </a:r>
          </a:p>
          <a:p>
            <a:pPr marL="1076325" lvl="1" indent="-342900">
              <a:spcBef>
                <a:spcPts val="300"/>
              </a:spcBef>
              <a:buFont typeface="Calibri" pitchFamily="34" charset="0"/>
              <a:buChar char="‒"/>
            </a:pPr>
            <a:r>
              <a:rPr lang="es-ES" sz="3200" dirty="0" smtClean="0"/>
              <a:t>Paradoja de Bertrand</a:t>
            </a:r>
          </a:p>
          <a:p>
            <a:pPr marL="1076325" lvl="1" indent="-342900">
              <a:spcBef>
                <a:spcPts val="300"/>
              </a:spcBef>
              <a:buFont typeface="Calibri" pitchFamily="34" charset="0"/>
              <a:buChar char="‒"/>
            </a:pPr>
            <a:r>
              <a:rPr lang="es-ES" sz="3200" dirty="0" smtClean="0"/>
              <a:t>Paradoja del </a:t>
            </a:r>
            <a:r>
              <a:rPr lang="es-ES" sz="3200" dirty="0" err="1" smtClean="0"/>
              <a:t>S</a:t>
            </a:r>
            <a:r>
              <a:rPr lang="es-ES" sz="3200" i="1" dirty="0" err="1" smtClean="0"/>
              <a:t>ecret</a:t>
            </a:r>
            <a:r>
              <a:rPr lang="es-ES" sz="3200" i="1" dirty="0" smtClean="0"/>
              <a:t> Santa</a:t>
            </a:r>
            <a:endParaRPr lang="es-ES" sz="3200" dirty="0" smtClean="0"/>
          </a:p>
          <a:p>
            <a:pPr marL="1076325" lvl="1" indent="-342900">
              <a:spcBef>
                <a:spcPts val="300"/>
              </a:spcBef>
              <a:buFont typeface="Calibri" pitchFamily="34" charset="0"/>
              <a:buChar char="‒"/>
            </a:pPr>
            <a:r>
              <a:rPr lang="es-ES" sz="3200" dirty="0" smtClean="0"/>
              <a:t>La aguja de </a:t>
            </a:r>
            <a:r>
              <a:rPr lang="es-ES" sz="3200" dirty="0" err="1" smtClean="0"/>
              <a:t>Buffon</a:t>
            </a:r>
            <a:endParaRPr lang="es-ES" sz="32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¿</a:t>
            </a:r>
            <a:r>
              <a:rPr lang="es-ES" dirty="0" err="1" smtClean="0">
                <a:latin typeface="+mj-lt"/>
              </a:rPr>
              <a:t>Quiéres</a:t>
            </a:r>
            <a:r>
              <a:rPr lang="es-ES" dirty="0" smtClean="0">
                <a:latin typeface="+mj-lt"/>
              </a:rPr>
              <a:t> seguir experimentando?</a:t>
            </a:r>
            <a:endParaRPr lang="es-ES" dirty="0">
              <a:latin typeface="+mj-lt"/>
            </a:endParaRPr>
          </a:p>
        </p:txBody>
      </p:sp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11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13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21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8693" y="4022543"/>
            <a:ext cx="1080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El taller está disponible </a:t>
            </a:r>
            <a:r>
              <a:rPr lang="es-ES" sz="2800" dirty="0"/>
              <a:t>en </a:t>
            </a:r>
            <a:r>
              <a:rPr lang="es-ES" sz="2800" b="1" dirty="0">
                <a:hlinkClick r:id="rId3"/>
              </a:rPr>
              <a:t>aschinchon.github.io/paradoja-de-</a:t>
            </a:r>
            <a:r>
              <a:rPr lang="es-ES" sz="2800" b="1" dirty="0" err="1">
                <a:hlinkClick r:id="rId3"/>
              </a:rPr>
              <a:t>parrondo</a:t>
            </a:r>
            <a:r>
              <a:rPr lang="es-ES" sz="2800" b="1" dirty="0">
                <a:hlinkClick r:id="rId3"/>
              </a:rPr>
              <a:t>/</a:t>
            </a:r>
            <a:endParaRPr lang="es-ES" sz="28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2932124" y="5443014"/>
            <a:ext cx="6321228" cy="369332"/>
            <a:chOff x="1228588" y="6194574"/>
            <a:chExt cx="6321228" cy="369332"/>
          </a:xfrm>
        </p:grpSpPr>
        <p:grpSp>
          <p:nvGrpSpPr>
            <p:cNvPr id="19" name="18 Grupo"/>
            <p:cNvGrpSpPr/>
            <p:nvPr/>
          </p:nvGrpSpPr>
          <p:grpSpPr>
            <a:xfrm>
              <a:off x="1228588" y="6194574"/>
              <a:ext cx="2099047" cy="369332"/>
              <a:chOff x="1103328" y="5454733"/>
              <a:chExt cx="2099047" cy="369332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1488380" y="5454733"/>
                <a:ext cx="1713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 smtClean="0"/>
                  <a:t>fronkonstin.com</a:t>
                </a:r>
              </a:p>
            </p:txBody>
          </p:sp>
          <p:pic>
            <p:nvPicPr>
              <p:cNvPr id="10" name="9 Imagen"/>
              <p:cNvPicPr preferRelativeResize="0"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328" y="5459399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22" name="21 Grupo"/>
            <p:cNvGrpSpPr/>
            <p:nvPr/>
          </p:nvGrpSpPr>
          <p:grpSpPr>
            <a:xfrm>
              <a:off x="5756092" y="6194574"/>
              <a:ext cx="1793724" cy="369332"/>
              <a:chOff x="1103328" y="6304002"/>
              <a:chExt cx="1793724" cy="369332"/>
            </a:xfrm>
          </p:grpSpPr>
          <p:pic>
            <p:nvPicPr>
              <p:cNvPr id="8" name="7 Imagen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328" y="6308668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1" name="10 Rectángulo"/>
              <p:cNvSpPr/>
              <p:nvPr/>
            </p:nvSpPr>
            <p:spPr>
              <a:xfrm>
                <a:off x="1447616" y="6304002"/>
                <a:ext cx="1449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/>
                  <a:t>@</a:t>
                </a:r>
                <a:r>
                  <a:rPr lang="es-ES" dirty="0" err="1" smtClean="0"/>
                  <a:t>aschinchon</a:t>
                </a:r>
                <a:endParaRPr lang="es-ES" dirty="0"/>
              </a:p>
            </p:txBody>
          </p:sp>
        </p:grpSp>
        <p:grpSp>
          <p:nvGrpSpPr>
            <p:cNvPr id="20" name="19 Grupo"/>
            <p:cNvGrpSpPr/>
            <p:nvPr/>
          </p:nvGrpSpPr>
          <p:grpSpPr>
            <a:xfrm>
              <a:off x="3727027" y="6194574"/>
              <a:ext cx="1629673" cy="369332"/>
              <a:chOff x="1113881" y="5876025"/>
              <a:chExt cx="1629673" cy="369332"/>
            </a:xfrm>
          </p:grpSpPr>
          <p:pic>
            <p:nvPicPr>
              <p:cNvPr id="7" name="6 Imagen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881" y="5880691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1500906" y="5876025"/>
                <a:ext cx="1242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 err="1" smtClean="0"/>
                  <a:t>aschinchon</a:t>
                </a:r>
                <a:endParaRPr lang="es-ES" dirty="0"/>
              </a:p>
            </p:txBody>
          </p:sp>
        </p:grpSp>
      </p:grpSp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GQAZAMBIgACEQEDEQH/xAAcAAABBQEBAQAAAAAAAAAAAAAEAAIDBQYHAQj/xAA5EAACAQMCBAMFBgQHAQAAAAABAgMABBEFIRIxQVEGE3EiMmGRoQcUI4Gx0RVSwfAWQlOSouHxM//EABkBAAMBAQEAAAAAAAAAAAAAAAECBAMFAP/EACERAAICAwEAAgMBAAAAAAAAAAABAhEDEiExE0EjM2EE/9oADAMBAAIRAxEAPwDniU8n2c9iDUSHlT2Pst6Vy/svfhH461I3N9FZxk8FvGC3xYgH6D9azsKSSuqxjlyonWGaXVrkybEvtntgY+mKtfB9r/ENahjjQeTCPMcn4d66bdRshSt0WuieCNQvik1zlUIzuuNq1P8AgGFFHHKGJ5bVeNrEdjbj8OSTG2EH0FEWmrffIzJ5DxcIyRJjIqdzb6y2OOK4jKP4Qs7cEMgJ65FYnXLGLTL2e3A9lQHTP8p6fka6hNrEc0hQW9xwgZ8zyiV+dcy8eSF9TRxupUgHvgimxN7GeeMdQnwle/ddKvSZCqJLkDOw2p418RSEiEy53yXrP6dIy2F4g5EoTT05DNVxgpLpz5ScXw2Fl4rtWkVbiGSFTsxByKluJW1Rp5bSaJrZTjhIycY9NqyM0KxxRsJUcuuSqn3fgafpVy9rdqociKU8LjO2/I03xxQm7ZtPDdqP4ewZiSJCPZOANhyryidBHl2sib5EpB+QpUKQbMTHUnNT6UNG9TK3P0rjtHWI/EujyLbw6rAeKOVVEy/yNsAfSrz7LYgkl87j3iqZI6AE/wBafetx+DZs8xD+hovwZc6c8Aks2CzSEPcRZ3V8AEgdif1q3I/xk2FXkNfc6Bp986vPG8pDBk3OxHTbpUslrHDaXYTKexwtv1PamG/YIIbc4dhuxGeEd6GnvJ4IZLY2vGW91gefxJ71kpfRbql0Hl0O3nEd1bvcpcInCGDkj8+/7Vg/tAt0tntYlxnDMW+Wa6RY3ht4PKlCgtnCA54fhntVefCn+IdXiv7niWytcsq8jM+eXoMfnyp4SuSMcsFrw5rFpM9lpJnu0aM3ABVG2IUHmfWh/u8PQH51uPtDTCjCkDgOM+tYkBMDIGcdavxU0crLaY1bWM/zf7qZLEI041LZUgjepkWMnkOXaoJOB4mZMEY6GtKRmm7OlaYQEm+Mmfmq15TNJYtbcQ68J/4LSrEcwCNRCtQaHetNpPg/X9SUPDYPHGRkPcHyx9d/pXNcW/DrNpejwGl8JXMaKWcxsAqjJJ6CivDfhG70G8guNQPDcz2zM0P+kvEuAT35+lb3wX4Rn0aMPqMkMkqklFjyQpPXJqw8Q26mdJce1wcP5VU1WMlh+wp4vJdAjopOetRz2UXlkKkm/UTN+9RSoVfjXIYCopbl/LIJwDU64XKVHtpNbWpS34VV55RGDn2j33/KitB8UffPE95pLRGJLeP2d9jggH+nzrHagLu4vY57WWNRBJ7rgnO4zgjkdqu7VUXVotSUDzmVkcDou1aKLXTLeMrVll9oejNe6VNLboWkRSygdduX51yDcoOAcRxsB1r6EtbqG8jMZwSRuK554t8BzLNc3uk4dc8b24+PPh+WcfHbtVWGSXCH/Rjfpz+2lkjlgubcSwyhSA6uCOL0Pwzz71eaN4Q1zX7S2fT7dDEwZGmnHkheqnJ94YPMCj/s68KprGsLdX0B/h9qxLAtgSydEx1Hf5da7nhOA42HQdB6U0pUZxSaMnp3gmCztI4bi6kklCgMyKAMgAbD8qVaUXcjFhHavOFPD5gYKD8zv617SbMfVGS8NeA9J0Mx3Eim7vU3E0o2U91XkP1+Na077gfGlkEUl226UUkvBrb9JUGI1H51Wa3EZIGxniVeJcfDn9Ks0OY1qG5XKhxzWhV8DddRiZR+F5i+2COY3quug/lkshHEcDarm60jyJZIVYiB3449+QPSvILCCPULdru4wqZeONtuNhyA745/Kpvje1FbmtdiubRWitEUDLlzxeuxP1NQ2un3El4ttDFl2AI3x/fKt4LMC3gVh7WSWHYnc0HeWHkXsVzFsRjHqD+xNV0vEc936yre2l0edWkLSpw5JReoHQVdqhntjIysjOobgbmKeGiupkM6e0nQ8iakugRxkciKCSux9nVGD1Ka78PTnWbMGS0kOb62HbOPMXsw69/hzqxh8c6bqOpW2nW15wrIAzygEcR6ID0J6/KrHUYFMboQGicEYI+YrkHiDQ30zVOGPItpPbjbPu45rnuKdpMxto+gYJPwxwY4em9Kua+GPFt6NNMd4nmvHIVDhsEjAxnbnvXtJTNNkbqO7YTCOZSGPI/0NHg5GRVbfr+FvklfdYDeibabjRW/mH1pmEatsxlcxTSREnJ4WyPkdqPxlSrHnQ6vwz4zzHLvUobNBhRWXbcRWALmQAsT0VR39f3oeCwE99avMBlW4wp7AH9xUuoxXIu2aEq0TAMULcPERtgnBOOuPiaK05JRLJLOqBiMDhJ2HbempLouza1DZFMhwrlCDnIAP60JeKGuIgCcjfJPT+8UVG2WYmhZJC9054ccK4HxpV6FlbaMV43bOWkZh6Z2+lWquJYsHtVYBiOI5wOEE1NDKYpOE7E/WiwDWRW4opBsTWW8XaL9800jbijYMDjp/wCVrLn31daUsC3Vo6tyKnej9CNHOdF0cxWzhpskyZ9zPQUqVg14ySny2H4mwGT0FKksGp0191O2GHMd6gsiFRlAwAx27U6TUrVFzK3oMHNDWV5BcXEy27E4ILAggjI7GnNCXUEeVY2ibhkjYMrdjRdncC4iyRwyLs6k8j+1QSHCmvWRgRPb++BuOjDtXghFyuVVh/lNSRHhhyeZqKKRJ48rnBBHxHwr24YjhijPttsPgOpoHv6SQniLH/Kv1NQtsJm7k/pU44YogijCgYFA3cvl6fcSHojn6GvHmCqA9tCwI/8AmNvlU0TPLAGSMSFdmGfaqv0dl+7JJMwZ3RF4RuBgDNFktZ3BdBlD7yjtXgD8koyMCD2Iqa1YLbFc7hCSK9mUSossTcSnkRUK+xBcHqUNEDM9HC9vFGBjDKGx2pUfPFJK+IYw6xgJnON8f90qYyovfLRtyoz3xQZiSPUDIqgO8aqx7gE4/U0qVA3JpFDEA8s06JiMjscV5SoHjyJeG/HCSBIDxDvjlXtpIZOOVscTOV9ACQBSpUDxJdsVGxqluruWRTA3D5ZYKQBzB55pUqyytpG+BJvpJFFGkQjjQIi7ALsABUki4Xi4jSpVkmzZpMbazPGxVT7LDJXpnNEXDkWznalSqtEEzBarqd4NQmjSd0SM8ICHHTP9aVKlStsK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jpeg;base64,/9j/4AAQSkZJRgABAQAAAQABAAD/2wCEAAkGBwgHBgkIBwgKCgkLDRYPDQwMDRsUFRAWIB0iIiAdHx8kKDQsJCYxJx8fLT0tMTU3Ojo6Iys/RD84QzQ5OjcBCgoKDQwNGg8PGjclHyU3Nzc3Nzc3Nzc3Nzc3Nzc3Nzc3Nzc3Nzc3Nzc3Nzc3Nzc3Nzc3Nzc3Nzc3Nzc3Nzc3N//AABEIAGQAZAMBIgACEQEDEQH/xAAcAAABBQEBAQAAAAAAAAAAAAAEAAIDBQYHAQj/xAA5EAACAQMCBAMFBgQHAQAAAAABAgMABBEFIRIxQVEGE3EiMmGRoQcUI4Gx0RVSwfAWQlOSouHxM//EABkBAAMBAQEAAAAAAAAAAAAAAAECBAMFAP/EACERAAICAwEAAgMBAAAAAAAAAAABAhEDEiExE0EjM2EE/9oADAMBAAIRAxEAPwDniU8n2c9iDUSHlT2Pst6Vy/svfhH461I3N9FZxk8FvGC3xYgH6D9azsKSSuqxjlyonWGaXVrkybEvtntgY+mKtfB9r/ENahjjQeTCPMcn4d66bdRshSt0WuieCNQvik1zlUIzuuNq1P8AgGFFHHKGJ5bVeNrEdjbj8OSTG2EH0FEWmrffIzJ5DxcIyRJjIqdzb6y2OOK4jKP4Qs7cEMgJ65FYnXLGLTL2e3A9lQHTP8p6fka6hNrEc0hQW9xwgZ8zyiV+dcy8eSF9TRxupUgHvgimxN7GeeMdQnwle/ddKvSZCqJLkDOw2p418RSEiEy53yXrP6dIy2F4g5EoTT05DNVxgpLpz5ScXw2Fl4rtWkVbiGSFTsxByKluJW1Rp5bSaJrZTjhIycY9NqyM0KxxRsJUcuuSqn3fgafpVy9rdqociKU8LjO2/I03xxQm7ZtPDdqP4ewZiSJCPZOANhyryidBHl2sib5EpB+QpUKQbMTHUnNT6UNG9TK3P0rjtHWI/EujyLbw6rAeKOVVEy/yNsAfSrz7LYgkl87j3iqZI6AE/wBafetx+DZs8xD+hovwZc6c8Aks2CzSEPcRZ3V8AEgdif1q3I/xk2FXkNfc6Bp986vPG8pDBk3OxHTbpUslrHDaXYTKexwtv1PamG/YIIbc4dhuxGeEd6GnvJ4IZLY2vGW91gefxJ71kpfRbql0Hl0O3nEd1bvcpcInCGDkj8+/7Vg/tAt0tntYlxnDMW+Wa6RY3ht4PKlCgtnCA54fhntVefCn+IdXiv7niWytcsq8jM+eXoMfnyp4SuSMcsFrw5rFpM9lpJnu0aM3ABVG2IUHmfWh/u8PQH51uPtDTCjCkDgOM+tYkBMDIGcdavxU0crLaY1bWM/zf7qZLEI041LZUgjepkWMnkOXaoJOB4mZMEY6GtKRmm7OlaYQEm+Mmfmq15TNJYtbcQ68J/4LSrEcwCNRCtQaHetNpPg/X9SUPDYPHGRkPcHyx9d/pXNcW/DrNpejwGl8JXMaKWcxsAqjJJ6CivDfhG70G8guNQPDcz2zM0P+kvEuAT35+lb3wX4Rn0aMPqMkMkqklFjyQpPXJqw8Q26mdJce1wcP5VU1WMlh+wp4vJdAjopOetRz2UXlkKkm/UTN+9RSoVfjXIYCopbl/LIJwDU64XKVHtpNbWpS34VV55RGDn2j33/KitB8UffPE95pLRGJLeP2d9jggH+nzrHagLu4vY57WWNRBJ7rgnO4zgjkdqu7VUXVotSUDzmVkcDou1aKLXTLeMrVll9oejNe6VNLboWkRSygdduX51yDcoOAcRxsB1r6EtbqG8jMZwSRuK554t8BzLNc3uk4dc8b24+PPh+WcfHbtVWGSXCH/Rjfpz+2lkjlgubcSwyhSA6uCOL0Pwzz71eaN4Q1zX7S2fT7dDEwZGmnHkheqnJ94YPMCj/s68KprGsLdX0B/h9qxLAtgSydEx1Hf5da7nhOA42HQdB6U0pUZxSaMnp3gmCztI4bi6kklCgMyKAMgAbD8qVaUXcjFhHavOFPD5gYKD8zv617SbMfVGS8NeA9J0Mx3Eim7vU3E0o2U91XkP1+Na077gfGlkEUl226UUkvBrb9JUGI1H51Wa3EZIGxniVeJcfDn9Ks0OY1qG5XKhxzWhV8DddRiZR+F5i+2COY3quug/lkshHEcDarm60jyJZIVYiB3449+QPSvILCCPULdru4wqZeONtuNhyA745/Kpvje1FbmtdiubRWitEUDLlzxeuxP1NQ2un3El4ttDFl2AI3x/fKt4LMC3gVh7WSWHYnc0HeWHkXsVzFsRjHqD+xNV0vEc936yre2l0edWkLSpw5JReoHQVdqhntjIysjOobgbmKeGiupkM6e0nQ8iakugRxkciKCSux9nVGD1Ka78PTnWbMGS0kOb62HbOPMXsw69/hzqxh8c6bqOpW2nW15wrIAzygEcR6ID0J6/KrHUYFMboQGicEYI+YrkHiDQ30zVOGPItpPbjbPu45rnuKdpMxto+gYJPwxwY4em9Kua+GPFt6NNMd4nmvHIVDhsEjAxnbnvXtJTNNkbqO7YTCOZSGPI/0NHg5GRVbfr+FvklfdYDeibabjRW/mH1pmEatsxlcxTSREnJ4WyPkdqPxlSrHnQ6vwz4zzHLvUobNBhRWXbcRWALmQAsT0VR39f3oeCwE99avMBlW4wp7AH9xUuoxXIu2aEq0TAMULcPERtgnBOOuPiaK05JRLJLOqBiMDhJ2HbempLouza1DZFMhwrlCDnIAP60JeKGuIgCcjfJPT+8UVG2WYmhZJC9054ccK4HxpV6FlbaMV43bOWkZh6Z2+lWquJYsHtVYBiOI5wOEE1NDKYpOE7E/WiwDWRW4opBsTWW8XaL9800jbijYMDjp/wCVrLn31daUsC3Vo6tyKnej9CNHOdF0cxWzhpskyZ9zPQUqVg14ySny2H4mwGT0FKksGp0191O2GHMd6gsiFRlAwAx27U6TUrVFzK3oMHNDWV5BcXEy27E4ILAggjI7GnNCXUEeVY2ibhkjYMrdjRdncC4iyRwyLs6k8j+1QSHCmvWRgRPb++BuOjDtXghFyuVVh/lNSRHhhyeZqKKRJ48rnBBHxHwr24YjhijPttsPgOpoHv6SQniLH/Kv1NQtsJm7k/pU44YogijCgYFA3cvl6fcSHojn6GvHmCqA9tCwI/8AmNvlU0TPLAGSMSFdmGfaqv0dl+7JJMwZ3RF4RuBgDNFktZ3BdBlD7yjtXgD8koyMCD2Iqa1YLbFc7hCSK9mUSossTcSnkRUK+xBcHqUNEDM9HC9vFGBjDKGx2pUfPFJK+IYw6xgJnON8f90qYyovfLRtyoz3xQZiSPUDIqgO8aqx7gE4/U0qVA3JpFDEA8s06JiMjscV5SoHjyJeG/HCSBIDxDvjlXtpIZOOVscTOV9ACQBSpUDxJdsVGxqluruWRTA3D5ZYKQBzB55pUqyytpG+BJvpJFFGkQjjQIi7ALsABUki4Xi4jSpVkmzZpMbazPGxVT7LDJXpnNEXDkWznalSqtEEzBarqd4NQmjSd0SM8ICHHTP9aVKlStsKS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7" descr="data:image/jpeg;base64,/9j/4AAQSkZJRgABAQAAAQABAAD/2wCEAAkGBwgHBgkIBwgKCgkLDRYPDQwMDRsUFRAWIB0iIiAdHx8kKDQsJCYxJx8fLT0tMTU3Ojo6Iys/RD84QzQ5OjcBCgoKDQwNGg8PGjclHyU3Nzc3Nzc3Nzc3Nzc3Nzc3Nzc3Nzc3Nzc3Nzc3Nzc3Nzc3Nzc3Nzc3Nzc3Nzc3Nzc3N//AABEIAGQAZAMBIgACEQEDEQH/xAAcAAABBQEBAQAAAAAAAAAAAAAEAAIDBQYHAQj/xAA5EAACAQMCBAMFBgQHAQAAAAABAgMABBEFIRIxQVEGE3EiMmGRoQcUI4Gx0RVSwfAWQlOSouHxM//EABkBAAMBAQEAAAAAAAAAAAAAAAECBAMFAP/EACERAAICAwEAAgMBAAAAAAAAAAABAhEDEiExE0EjM2EE/9oADAMBAAIRAxEAPwDniU8n2c9iDUSHlT2Pst6Vy/svfhH461I3N9FZxk8FvGC3xYgH6D9azsKSSuqxjlyonWGaXVrkybEvtntgY+mKtfB9r/ENahjjQeTCPMcn4d66bdRshSt0WuieCNQvik1zlUIzuuNq1P8AgGFFHHKGJ5bVeNrEdjbj8OSTG2EH0FEWmrffIzJ5DxcIyRJjIqdzb6y2OOK4jKP4Qs7cEMgJ65FYnXLGLTL2e3A9lQHTP8p6fka6hNrEc0hQW9xwgZ8zyiV+dcy8eSF9TRxupUgHvgimxN7GeeMdQnwle/ddKvSZCqJLkDOw2p418RSEiEy53yXrP6dIy2F4g5EoTT05DNVxgpLpz5ScXw2Fl4rtWkVbiGSFTsxByKluJW1Rp5bSaJrZTjhIycY9NqyM0KxxRsJUcuuSqn3fgafpVy9rdqociKU8LjO2/I03xxQm7ZtPDdqP4ewZiSJCPZOANhyryidBHl2sib5EpB+QpUKQbMTHUnNT6UNG9TK3P0rjtHWI/EujyLbw6rAeKOVVEy/yNsAfSrz7LYgkl87j3iqZI6AE/wBafetx+DZs8xD+hovwZc6c8Aks2CzSEPcRZ3V8AEgdif1q3I/xk2FXkNfc6Bp986vPG8pDBk3OxHTbpUslrHDaXYTKexwtv1PamG/YIIbc4dhuxGeEd6GnvJ4IZLY2vGW91gefxJ71kpfRbql0Hl0O3nEd1bvcpcInCGDkj8+/7Vg/tAt0tntYlxnDMW+Wa6RY3ht4PKlCgtnCA54fhntVefCn+IdXiv7niWytcsq8jM+eXoMfnyp4SuSMcsFrw5rFpM9lpJnu0aM3ABVG2IUHmfWh/u8PQH51uPtDTCjCkDgOM+tYkBMDIGcdavxU0crLaY1bWM/zf7qZLEI041LZUgjepkWMnkOXaoJOB4mZMEY6GtKRmm7OlaYQEm+Mmfmq15TNJYtbcQ68J/4LSrEcwCNRCtQaHetNpPg/X9SUPDYPHGRkPcHyx9d/pXNcW/DrNpejwGl8JXMaKWcxsAqjJJ6CivDfhG70G8guNQPDcz2zM0P+kvEuAT35+lb3wX4Rn0aMPqMkMkqklFjyQpPXJqw8Q26mdJce1wcP5VU1WMlh+wp4vJdAjopOetRz2UXlkKkm/UTN+9RSoVfjXIYCopbl/LIJwDU64XKVHtpNbWpS34VV55RGDn2j33/KitB8UffPE95pLRGJLeP2d9jggH+nzrHagLu4vY57WWNRBJ7rgnO4zgjkdqu7VUXVotSUDzmVkcDou1aKLXTLeMrVll9oejNe6VNLboWkRSygdduX51yDcoOAcRxsB1r6EtbqG8jMZwSRuK554t8BzLNc3uk4dc8b24+PPh+WcfHbtVWGSXCH/Rjfpz+2lkjlgubcSwyhSA6uCOL0Pwzz71eaN4Q1zX7S2fT7dDEwZGmnHkheqnJ94YPMCj/s68KprGsLdX0B/h9qxLAtgSydEx1Hf5da7nhOA42HQdB6U0pUZxSaMnp3gmCztI4bi6kklCgMyKAMgAbD8qVaUXcjFhHavOFPD5gYKD8zv617SbMfVGS8NeA9J0Mx3Eim7vU3E0o2U91XkP1+Na077gfGlkEUl226UUkvBrb9JUGI1H51Wa3EZIGxniVeJcfDn9Ks0OY1qG5XKhxzWhV8DddRiZR+F5i+2COY3quug/lkshHEcDarm60jyJZIVYiB3449+QPSvILCCPULdru4wqZeONtuNhyA745/Kpvje1FbmtdiubRWitEUDLlzxeuxP1NQ2un3El4ttDFl2AI3x/fKt4LMC3gVh7WSWHYnc0HeWHkXsVzFsRjHqD+xNV0vEc936yre2l0edWkLSpw5JReoHQVdqhntjIysjOobgbmKeGiupkM6e0nQ8iakugRxkciKCSux9nVGD1Ka78PTnWbMGS0kOb62HbOPMXsw69/hzqxh8c6bqOpW2nW15wrIAzygEcR6ID0J6/KrHUYFMboQGicEYI+YrkHiDQ30zVOGPItpPbjbPu45rnuKdpMxto+gYJPwxwY4em9Kua+GPFt6NNMd4nmvHIVDhsEjAxnbnvXtJTNNkbqO7YTCOZSGPI/0NHg5GRVbfr+FvklfdYDeibabjRW/mH1pmEatsxlcxTSREnJ4WyPkdqPxlSrHnQ6vwz4zzHLvUobNBhRWXbcRWALmQAsT0VR39f3oeCwE99avMBlW4wp7AH9xUuoxXIu2aEq0TAMULcPERtgnBOOuPiaK05JRLJLOqBiMDhJ2HbempLouza1DZFMhwrlCDnIAP60JeKGuIgCcjfJPT+8UVG2WYmhZJC9054ccK4HxpV6FlbaMV43bOWkZh6Z2+lWquJYsHtVYBiOI5wOEE1NDKYpOE7E/WiwDWRW4opBsTWW8XaL9800jbijYMDjp/wCVrLn31daUsC3Vo6tyKnej9CNHOdF0cxWzhpskyZ9zPQUqVg14ySny2H4mwGT0FKksGp0191O2GHMd6gsiFRlAwAx27U6TUrVFzK3oMHNDWV5BcXEy27E4ILAggjI7GnNCXUEeVY2ibhkjYMrdjRdncC4iyRwyLs6k8j+1QSHCmvWRgRPb++BuOjDtXghFyuVVh/lNSRHhhyeZqKKRJ48rnBBHxHwr24YjhijPttsPgOpoHv6SQniLH/Kv1NQtsJm7k/pU44YogijCgYFA3cvl6fcSHojn6GvHmCqA9tCwI/8AmNvlU0TPLAGSMSFdmGfaqv0dl+7JJMwZ3RF4RuBgDNFktZ3BdBlD7yjtXgD8koyMCD2Iqa1YLbFc7hCSK9mUSossTcSnkRUK+xBcHqUNEDM9HC9vFGBjDKGx2pUfPFJK+IYw6xgJnON8f90qYyovfLRtyoz3xQZiSPUDIqgO8aqx7gE4/U0qVA3JpFDEA8s06JiMjscV5SoHjyJeG/HCSBIDxDvjlXtpIZOOVscTOV9ACQBSpUDxJdsVGxqluruWRTA3D5ZYKQBzB55pUqyytpG+BJvpJFFGkQjjQIi7ALsABUki4Xi4jSpVkmzZpMbazPGxVT7LDJXpnNEXDkWznalSqtEEzBarqd4NQmjSd0SM8ICHHTP9aVKlStsKS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906441" y="1712231"/>
            <a:ext cx="10378906" cy="1727200"/>
            <a:chOff x="1019175" y="4255012"/>
            <a:chExt cx="10378906" cy="1727200"/>
          </a:xfrm>
        </p:grpSpPr>
        <p:sp>
          <p:nvSpPr>
            <p:cNvPr id="14" name="13 Rectángulo"/>
            <p:cNvSpPr/>
            <p:nvPr/>
          </p:nvSpPr>
          <p:spPr>
            <a:xfrm>
              <a:off x="1882775" y="4539924"/>
              <a:ext cx="9515306" cy="124649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901700"/>
              <a:r>
                <a:rPr lang="es-ES" sz="3200" b="1" i="1" dirty="0" smtClean="0"/>
                <a:t>Lo importante es no tener arrugas en el cerebro</a:t>
              </a:r>
            </a:p>
            <a:p>
              <a:pPr algn="r">
                <a:spcBef>
                  <a:spcPts val="1800"/>
                </a:spcBef>
              </a:pPr>
              <a:r>
                <a:rPr lang="es-ES" sz="2800" dirty="0" smtClean="0"/>
                <a:t>(Margarita Salas)</a:t>
              </a:r>
              <a:endParaRPr lang="es-ES" sz="3200" dirty="0"/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4255012"/>
              <a:ext cx="1727200" cy="1727200"/>
            </a:xfrm>
            <a:prstGeom prst="rect">
              <a:avLst/>
            </a:prstGeom>
          </p:spPr>
        </p:pic>
      </p:grpSp>
      <p:sp>
        <p:nvSpPr>
          <p:cNvPr id="21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¡Muchísimas gracias!</a:t>
            </a:r>
            <a:endParaRPr lang="es-ES" dirty="0">
              <a:latin typeface="+mj-lt"/>
            </a:endParaRPr>
          </a:p>
        </p:txBody>
      </p:sp>
      <p:pic>
        <p:nvPicPr>
          <p:cNvPr id="26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27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28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428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438"/>
            <a:ext cx="10972800" cy="1143000"/>
          </a:xfrm>
        </p:spPr>
        <p:txBody>
          <a:bodyPr anchor="ctr" anchorCtr="0"/>
          <a:lstStyle/>
          <a:p>
            <a:r>
              <a:rPr lang="es-ES" b="1" dirty="0" smtClean="0">
                <a:latin typeface="+mj-lt"/>
              </a:rPr>
              <a:t>¿Qué vamos a hacer hoy?</a:t>
            </a:r>
            <a:endParaRPr lang="es-ES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890" y="1136350"/>
            <a:ext cx="118273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/>
              <a:t>Vamos a estar </a:t>
            </a:r>
            <a:r>
              <a:rPr lang="es-ES" sz="3200" b="1" dirty="0" smtClean="0"/>
              <a:t>60 minutos</a:t>
            </a:r>
            <a:r>
              <a:rPr lang="es-ES" sz="3200" dirty="0" smtClean="0"/>
              <a:t> juntos </a:t>
            </a:r>
            <a:r>
              <a:rPr lang="es-ES" sz="3200" b="1" dirty="0" smtClean="0"/>
              <a:t>hablando de R y de la paradoja de </a:t>
            </a:r>
            <a:r>
              <a:rPr lang="es-ES" sz="3200" b="1" dirty="0" err="1" smtClean="0"/>
              <a:t>Parrondo</a:t>
            </a:r>
            <a:r>
              <a:rPr lang="es-ES" sz="3200" dirty="0" smtClean="0"/>
              <a:t>. Te puede interesar si: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3200" b="1" dirty="0" smtClean="0"/>
              <a:t>Estás empezando con R</a:t>
            </a:r>
            <a:r>
              <a:rPr lang="es-ES" sz="3200" dirty="0" smtClean="0"/>
              <a:t> porque vamos a utilizar sentencias muy básicas del lenguaje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3200" b="1" dirty="0" smtClean="0"/>
              <a:t>Te dedicas a enseñar R</a:t>
            </a:r>
            <a:r>
              <a:rPr lang="es-ES" sz="3200" dirty="0" smtClean="0"/>
              <a:t> porque la paradoja es una manera muy estimulante de enseñar conceptos muy importantes del lenguaje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sz="3200" b="1" dirty="0" smtClean="0"/>
              <a:t>No conoces la paradoja de </a:t>
            </a:r>
            <a:r>
              <a:rPr lang="es-ES" sz="3200" b="1" dirty="0" err="1" smtClean="0"/>
              <a:t>Parrondo</a:t>
            </a:r>
            <a:r>
              <a:rPr lang="es-ES" sz="3200" dirty="0" smtClean="0"/>
              <a:t> porque es alucinante.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2159761" y="5405304"/>
            <a:ext cx="7861059" cy="1080000"/>
            <a:chOff x="1633669" y="5543090"/>
            <a:chExt cx="7861059" cy="1080000"/>
          </a:xfrm>
        </p:grpSpPr>
        <p:sp>
          <p:nvSpPr>
            <p:cNvPr id="3" name="2 Rectángulo"/>
            <p:cNvSpPr/>
            <p:nvPr/>
          </p:nvSpPr>
          <p:spPr>
            <a:xfrm>
              <a:off x="2243113" y="5669465"/>
              <a:ext cx="7251615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534988"/>
              <a:r>
                <a:rPr lang="es-ES" sz="2400" dirty="0" smtClean="0"/>
                <a:t>Si sabes R, no te dedicas a enseñarlo y además conoces la paradoja puedes aburrirte un poco</a:t>
              </a:r>
              <a:endParaRPr lang="es-ES" sz="2400" dirty="0"/>
            </a:p>
          </p:txBody>
        </p:sp>
        <p:pic>
          <p:nvPicPr>
            <p:cNvPr id="4" name="3 Imagen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669" y="5543090"/>
              <a:ext cx="1080000" cy="1080000"/>
            </a:xfrm>
            <a:prstGeom prst="rect">
              <a:avLst/>
            </a:prstGeom>
          </p:spPr>
        </p:pic>
      </p:grpSp>
      <p:pic>
        <p:nvPicPr>
          <p:cNvPr id="7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8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10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530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23838" y="1541680"/>
            <a:ext cx="11744325" cy="4200525"/>
            <a:chOff x="223838" y="1328738"/>
            <a:chExt cx="11744325" cy="4200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8" y="1328738"/>
              <a:ext cx="11744325" cy="420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25677" y="3616005"/>
              <a:ext cx="773256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/>
                <a:t>2. </a:t>
              </a:r>
              <a:r>
                <a:rPr lang="es-ES" sz="2400" dirty="0">
                  <a:solidFill>
                    <a:srgbClr val="0070C0"/>
                  </a:solidFill>
                </a:rPr>
                <a:t>f</a:t>
              </a:r>
              <a:r>
                <a:rPr lang="es-ES" sz="2400" dirty="0"/>
                <a:t>. Hecho o expresión aparentemente contrarios a la lógica.</a:t>
              </a:r>
            </a:p>
          </p:txBody>
        </p:sp>
      </p:grpSp>
      <p:pic>
        <p:nvPicPr>
          <p:cNvPr id="12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14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609600" y="3438"/>
            <a:ext cx="10972800" cy="1143000"/>
          </a:xfrm>
        </p:spPr>
        <p:txBody>
          <a:bodyPr anchor="ctr" anchorCtr="0"/>
          <a:lstStyle/>
          <a:p>
            <a:r>
              <a:rPr lang="es-ES" b="1" dirty="0" smtClean="0">
                <a:latin typeface="+mj-lt"/>
              </a:rPr>
              <a:t>Paradoja, según la RAE</a:t>
            </a:r>
            <a:endParaRPr lang="es-ES" b="1" dirty="0">
              <a:latin typeface="+mj-lt"/>
            </a:endParaRPr>
          </a:p>
        </p:txBody>
      </p:sp>
      <p:sp>
        <p:nvSpPr>
          <p:cNvPr id="17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95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000537" y="1249534"/>
            <a:ext cx="6148424" cy="5176506"/>
            <a:chOff x="3000537" y="1249534"/>
            <a:chExt cx="6148424" cy="5176506"/>
          </a:xfrm>
        </p:grpSpPr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537" y="1249534"/>
              <a:ext cx="6120000" cy="2746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1 Grupo"/>
            <p:cNvGrpSpPr/>
            <p:nvPr/>
          </p:nvGrpSpPr>
          <p:grpSpPr>
            <a:xfrm>
              <a:off x="3028961" y="4158642"/>
              <a:ext cx="6120000" cy="2267398"/>
              <a:chOff x="2064459" y="4446740"/>
              <a:chExt cx="6120000" cy="2267398"/>
            </a:xfrm>
          </p:grpSpPr>
          <p:pic>
            <p:nvPicPr>
              <p:cNvPr id="2050" name="Picture 2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53"/>
              <a:stretch/>
            </p:blipFill>
            <p:spPr bwMode="auto">
              <a:xfrm>
                <a:off x="2064459" y="4446740"/>
                <a:ext cx="6120000" cy="2267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6958502" y="6379300"/>
                <a:ext cx="10663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100" b="1" dirty="0" smtClean="0"/>
                  <a:t>Fuente:</a:t>
                </a:r>
                <a:r>
                  <a:rPr lang="es-ES" sz="1100" dirty="0" smtClean="0"/>
                  <a:t> ucm.es</a:t>
                </a:r>
                <a:endParaRPr lang="es-ES" sz="1100" dirty="0"/>
              </a:p>
            </p:txBody>
          </p:sp>
        </p:grpSp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9600" y="3438"/>
            <a:ext cx="10972800" cy="1143000"/>
          </a:xfrm>
        </p:spPr>
        <p:txBody>
          <a:bodyPr anchor="ctr" anchorCtr="0"/>
          <a:lstStyle/>
          <a:p>
            <a:r>
              <a:rPr lang="es-ES" b="1" dirty="0" smtClean="0">
                <a:latin typeface="+mj-lt"/>
              </a:rPr>
              <a:t>Juan Manuel Rodríguez </a:t>
            </a:r>
            <a:r>
              <a:rPr lang="es-ES" b="1" dirty="0" err="1" smtClean="0">
                <a:latin typeface="+mj-lt"/>
              </a:rPr>
              <a:t>Parrondo</a:t>
            </a:r>
            <a:endParaRPr lang="es-ES" b="1" dirty="0">
              <a:latin typeface="+mj-lt"/>
            </a:endParaRPr>
          </a:p>
        </p:txBody>
      </p:sp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11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13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90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37786" y="4321480"/>
            <a:ext cx="11887200" cy="1542626"/>
            <a:chOff x="137786" y="4283902"/>
            <a:chExt cx="11887200" cy="1542626"/>
          </a:xfrm>
        </p:grpSpPr>
        <p:sp>
          <p:nvSpPr>
            <p:cNvPr id="6" name="5 Rectángulo"/>
            <p:cNvSpPr/>
            <p:nvPr/>
          </p:nvSpPr>
          <p:spPr>
            <a:xfrm>
              <a:off x="137786" y="4283902"/>
              <a:ext cx="11887200" cy="15426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tIns="0" bIns="360000" anchor="ctr">
              <a:noAutofit/>
            </a:bodyPr>
            <a:lstStyle/>
            <a:p>
              <a:pPr marL="84138" algn="ctr"/>
              <a:r>
                <a:rPr lang="es-ES" sz="3200" b="1" i="1" dirty="0" smtClean="0"/>
                <a:t>Dos juegos que aseguran la pérdida de todo el dinero de un jugador pueden jugarse alternativamente y hacer rico al jugador</a:t>
              </a:r>
              <a:endParaRPr lang="es-ES" sz="3200" baseline="30000" dirty="0"/>
            </a:p>
          </p:txBody>
        </p:sp>
        <p:sp>
          <p:nvSpPr>
            <p:cNvPr id="2" name="1 Rectángulo"/>
            <p:cNvSpPr/>
            <p:nvPr/>
          </p:nvSpPr>
          <p:spPr>
            <a:xfrm>
              <a:off x="225468" y="5468646"/>
              <a:ext cx="96010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/>
                <a:t>Fuente:</a:t>
              </a:r>
              <a:r>
                <a:rPr lang="es-ES" sz="1400" dirty="0" smtClean="0"/>
                <a:t> </a:t>
              </a:r>
              <a:r>
                <a:rPr lang="es-ES" sz="1400" i="1" dirty="0" smtClean="0"/>
                <a:t>El libro de las matemáticas: de Pitágoras a la </a:t>
              </a:r>
              <a:r>
                <a:rPr lang="es-ES" sz="1400" i="1" dirty="0"/>
                <a:t>57 </a:t>
              </a:r>
              <a:r>
                <a:rPr lang="es-ES" sz="1400" i="1" dirty="0" smtClean="0"/>
                <a:t>dimensión (</a:t>
              </a:r>
              <a:r>
                <a:rPr lang="es-ES" sz="1400" i="1" dirty="0" err="1" smtClean="0"/>
                <a:t>Clifford</a:t>
              </a:r>
              <a:r>
                <a:rPr lang="es-ES" sz="1400" i="1" dirty="0" smtClean="0"/>
                <a:t> </a:t>
              </a:r>
              <a:r>
                <a:rPr lang="es-ES" sz="1400" i="1" dirty="0"/>
                <a:t>A. </a:t>
              </a:r>
              <a:r>
                <a:rPr lang="es-ES" sz="1400" i="1" dirty="0" err="1" smtClean="0"/>
                <a:t>Pickover</a:t>
              </a:r>
              <a:r>
                <a:rPr lang="es-ES" sz="1400" i="1" dirty="0" smtClean="0"/>
                <a:t>)</a:t>
              </a:r>
              <a:endParaRPr lang="es-ES" sz="1400" i="1" dirty="0"/>
            </a:p>
          </p:txBody>
        </p:sp>
      </p:grp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609600" y="3438"/>
            <a:ext cx="10972800" cy="1143000"/>
          </a:xfrm>
        </p:spPr>
        <p:txBody>
          <a:bodyPr anchor="ctr" anchorCtr="0"/>
          <a:lstStyle/>
          <a:p>
            <a:r>
              <a:rPr lang="es-ES" b="1" dirty="0" smtClean="0">
                <a:latin typeface="+mj-lt"/>
              </a:rPr>
              <a:t>La Paradoja </a:t>
            </a:r>
            <a:r>
              <a:rPr lang="es-ES" b="1" dirty="0" err="1" smtClean="0">
                <a:latin typeface="+mj-lt"/>
              </a:rPr>
              <a:t>Parrondo</a:t>
            </a:r>
            <a:endParaRPr lang="es-ES" b="1" dirty="0">
              <a:latin typeface="+mj-lt"/>
            </a:endParaRPr>
          </a:p>
        </p:txBody>
      </p:sp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37" y="1249534"/>
            <a:ext cx="6120000" cy="27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896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609600" y="3438"/>
            <a:ext cx="10972800" cy="1143000"/>
          </a:xfrm>
        </p:spPr>
        <p:txBody>
          <a:bodyPr anchor="ctr" anchorCtr="0"/>
          <a:lstStyle/>
          <a:p>
            <a:r>
              <a:rPr lang="es-ES" b="1" dirty="0" smtClean="0">
                <a:latin typeface="+mj-lt"/>
              </a:rPr>
              <a:t>La Paradoja en los medios</a:t>
            </a:r>
            <a:endParaRPr lang="es-ES" b="1" dirty="0">
              <a:latin typeface="+mj-lt"/>
            </a:endParaRPr>
          </a:p>
        </p:txBody>
      </p:sp>
      <p:pic>
        <p:nvPicPr>
          <p:cNvPr id="15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16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883079" y="1063688"/>
            <a:ext cx="10428364" cy="5097094"/>
            <a:chOff x="883079" y="1101266"/>
            <a:chExt cx="10428364" cy="5097094"/>
          </a:xfrm>
        </p:grpSpPr>
        <p:grpSp>
          <p:nvGrpSpPr>
            <p:cNvPr id="2" name="1 Grupo"/>
            <p:cNvGrpSpPr/>
            <p:nvPr/>
          </p:nvGrpSpPr>
          <p:grpSpPr>
            <a:xfrm>
              <a:off x="883079" y="1101266"/>
              <a:ext cx="10428364" cy="5097094"/>
              <a:chOff x="945709" y="1113792"/>
              <a:chExt cx="10428364" cy="5097094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945709" y="1113792"/>
                <a:ext cx="7559464" cy="5097094"/>
                <a:chOff x="107505" y="1088739"/>
                <a:chExt cx="6024202" cy="5233089"/>
              </a:xfrm>
            </p:grpSpPr>
            <p:sp>
              <p:nvSpPr>
                <p:cNvPr id="4" name="3 Rectángulo"/>
                <p:cNvSpPr/>
                <p:nvPr/>
              </p:nvSpPr>
              <p:spPr>
                <a:xfrm>
                  <a:off x="107505" y="1088739"/>
                  <a:ext cx="6024202" cy="523308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anchor="ctr">
                  <a:noAutofit/>
                </a:bodyPr>
                <a:lstStyle/>
                <a:p>
                  <a:pPr algn="ctr"/>
                  <a:endParaRPr lang="es-ES" sz="2400" b="1" dirty="0"/>
                </a:p>
              </p:txBody>
            </p:sp>
            <p:sp>
              <p:nvSpPr>
                <p:cNvPr id="8" name="7 CuadroTexto"/>
                <p:cNvSpPr txBox="1"/>
                <p:nvPr/>
              </p:nvSpPr>
              <p:spPr>
                <a:xfrm>
                  <a:off x="172393" y="1724688"/>
                  <a:ext cx="5829546" cy="4402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i="1" dirty="0" err="1"/>
                    <a:t>Parrondo</a:t>
                  </a:r>
                  <a:r>
                    <a:rPr lang="es-ES" sz="2800" i="1" dirty="0"/>
                    <a:t> descubrió lo que parece ser </a:t>
                  </a:r>
                  <a:r>
                    <a:rPr lang="es-ES" sz="2800" b="1" i="1" dirty="0"/>
                    <a:t>una nueva ley de la naturaleza</a:t>
                  </a:r>
                  <a:r>
                    <a:rPr lang="es-ES" sz="2800" i="1" dirty="0"/>
                    <a:t> que podría ayudar a explicar, entre otras cosas, cómo la vida surgió de un caldo primordial, por qué aumentó la popularidad del presidente Clinton al verse implicado en un escándalo sexual y por qué invertir en acciones en pérdidas puede llevar a obtener mayores beneficios del capital</a:t>
                  </a:r>
                  <a:r>
                    <a:rPr lang="es-ES" sz="2800" i="1" baseline="30000" dirty="0"/>
                    <a:t>(1</a:t>
                  </a:r>
                  <a:r>
                    <a:rPr lang="es-ES" sz="2800" i="1" baseline="30000" dirty="0" smtClean="0"/>
                    <a:t>)</a:t>
                  </a:r>
                </a:p>
                <a:p>
                  <a:pPr algn="r"/>
                  <a:endParaRPr lang="es-ES" sz="2800" i="1" baseline="30000" dirty="0" smtClean="0"/>
                </a:p>
                <a:p>
                  <a:pPr marL="534988" algn="r">
                    <a:spcBef>
                      <a:spcPts val="300"/>
                    </a:spcBef>
                  </a:pPr>
                  <a:r>
                    <a:rPr lang="es-ES" dirty="0" smtClean="0"/>
                    <a:t>(</a:t>
                  </a:r>
                  <a:r>
                    <a:rPr lang="es-ES" dirty="0"/>
                    <a:t>Sandra </a:t>
                  </a:r>
                  <a:r>
                    <a:rPr lang="es-ES" dirty="0" err="1"/>
                    <a:t>Blakeslee</a:t>
                  </a:r>
                  <a:r>
                    <a:rPr lang="es-ES" dirty="0"/>
                    <a:t>, </a:t>
                  </a:r>
                  <a:r>
                    <a:rPr lang="es-ES" dirty="0" err="1"/>
                    <a:t>The</a:t>
                  </a:r>
                  <a:r>
                    <a:rPr lang="es-ES" dirty="0"/>
                    <a:t> New York </a:t>
                  </a:r>
                  <a:r>
                    <a:rPr lang="es-ES" dirty="0" smtClean="0"/>
                    <a:t>Times)</a:t>
                  </a:r>
                  <a:endParaRPr lang="es-ES" sz="2400" dirty="0"/>
                </a:p>
              </p:txBody>
            </p:sp>
          </p:grpSp>
          <p:pic>
            <p:nvPicPr>
              <p:cNvPr id="3074" name="Picture 2" descr="Life appeared on Earth around four billion years ago, but rather than sparking into existence in the violent world of the time, illustrated above, it may have slowly emerged from a soup of single chemicals that formed long chains capable of replicating by acting as a template for each other, leading to heritabilit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6184" y="1113792"/>
                <a:ext cx="270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4073" y="2852339"/>
                <a:ext cx="2700000" cy="16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71" r="10003"/>
              <a:stretch/>
            </p:blipFill>
            <p:spPr bwMode="auto">
              <a:xfrm>
                <a:off x="8674073" y="4590886"/>
                <a:ext cx="2700000" cy="16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872" y="1138844"/>
              <a:ext cx="3474906" cy="720000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929503" y="5910813"/>
              <a:ext cx="72875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50" b="1" dirty="0" smtClean="0"/>
                <a:t>Fuente:</a:t>
              </a:r>
              <a:r>
                <a:rPr lang="es-ES" sz="1050" dirty="0" smtClean="0"/>
                <a:t> https</a:t>
              </a:r>
              <a:r>
                <a:rPr lang="es-ES" sz="1050" dirty="0"/>
                <a:t>://www.nytimes.com/2000/01/25/science/paradox-in-game-theory-losing-strategy-that-wins.html</a:t>
              </a:r>
            </a:p>
          </p:txBody>
        </p:sp>
      </p:grpSp>
      <p:sp>
        <p:nvSpPr>
          <p:cNvPr id="20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776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175787" y="2106202"/>
            <a:ext cx="4757328" cy="443166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El Juego A</a:t>
            </a:r>
            <a:endParaRPr lang="es-ES" dirty="0">
              <a:latin typeface="+mj-lt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941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/>
          <a:stretch/>
        </p:blipFill>
        <p:spPr>
          <a:xfrm>
            <a:off x="1717915" y="1520574"/>
            <a:ext cx="8890587" cy="4728739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El Juego B</a:t>
            </a:r>
            <a:endParaRPr lang="es-ES" dirty="0">
              <a:latin typeface="+mj-lt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489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378722"/>
            <a:ext cx="74676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C11A9C-554C-471B-B9BE-7A4F6F5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6127151"/>
            <a:ext cx="717900" cy="717900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="" xmlns:a16="http://schemas.microsoft.com/office/drawing/2014/main" id="{F008E1E9-6812-41DF-9A14-A4C0E3A8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37" y="6311542"/>
            <a:ext cx="1110352" cy="349118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="" xmlns:a16="http://schemas.microsoft.com/office/drawing/2014/main" id="{378BE9F6-E2AA-4682-B852-FB574FC63420}"/>
              </a:ext>
            </a:extLst>
          </p:cNvPr>
          <p:cNvSpPr txBox="1"/>
          <p:nvPr/>
        </p:nvSpPr>
        <p:spPr>
          <a:xfrm>
            <a:off x="9530271" y="84462"/>
            <a:ext cx="257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#</a:t>
            </a:r>
            <a:r>
              <a:rPr lang="es-ES" sz="2000" dirty="0" err="1"/>
              <a:t>encuentRo_Rhispano</a:t>
            </a:r>
            <a:endParaRPr lang="es-ES" sz="2000" dirty="0"/>
          </a:p>
          <a:p>
            <a:endParaRPr lang="es-ES" sz="1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9600" y="34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025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+mj-lt"/>
              </a:rPr>
              <a:t>¿Y por qué?</a:t>
            </a:r>
            <a:endParaRPr lang="es-ES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7787" y="1048668"/>
            <a:ext cx="11927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/>
              <a:t>Si llamamos </a:t>
            </a:r>
            <a:r>
              <a:rPr lang="el-GR" sz="3200" dirty="0" smtClean="0"/>
              <a:t>π</a:t>
            </a:r>
            <a:r>
              <a:rPr lang="es-ES" sz="3200" baseline="-25000" dirty="0" smtClean="0"/>
              <a:t>0</a:t>
            </a:r>
            <a:r>
              <a:rPr lang="es-ES" sz="3200" dirty="0" smtClean="0"/>
              <a:t>(t) a la probabilidad de que el capital del jugador sea múltiplo de 3 en t (t = 0, 1, 2 …), la probabilidad de ganar es:</a:t>
            </a:r>
            <a:endParaRPr lang="es-ES" sz="32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454411" y="2148528"/>
            <a:ext cx="743703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sz="3200" dirty="0" smtClean="0"/>
              <a:t>ganar(t) = 0.095 x </a:t>
            </a:r>
            <a:r>
              <a:rPr lang="el-GR" sz="3200" dirty="0" smtClean="0"/>
              <a:t>π</a:t>
            </a:r>
            <a:r>
              <a:rPr lang="es-ES" sz="3200" baseline="-25000" dirty="0"/>
              <a:t>0</a:t>
            </a:r>
            <a:r>
              <a:rPr lang="es-ES" sz="3200" dirty="0"/>
              <a:t>(t</a:t>
            </a:r>
            <a:r>
              <a:rPr lang="es-ES" sz="3200" dirty="0" smtClean="0"/>
              <a:t>) + 0.745 x (1 - </a:t>
            </a:r>
            <a:r>
              <a:rPr lang="el-GR" sz="3200" dirty="0"/>
              <a:t>π</a:t>
            </a:r>
            <a:r>
              <a:rPr lang="es-ES" sz="3200" baseline="-25000" dirty="0"/>
              <a:t>0</a:t>
            </a:r>
            <a:r>
              <a:rPr lang="es-ES" sz="3200" dirty="0"/>
              <a:t>(t)</a:t>
            </a:r>
            <a:r>
              <a:rPr lang="es-ES" sz="3200" dirty="0" smtClean="0"/>
              <a:t>)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7787" y="2752209"/>
            <a:ext cx="11786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/>
              <a:t>Si </a:t>
            </a:r>
            <a:r>
              <a:rPr lang="el-GR" sz="3200" dirty="0"/>
              <a:t>π</a:t>
            </a:r>
            <a:r>
              <a:rPr lang="es-ES" sz="3200" baseline="-25000" dirty="0"/>
              <a:t>0</a:t>
            </a:r>
            <a:r>
              <a:rPr lang="es-ES" sz="3200" dirty="0"/>
              <a:t>(t</a:t>
            </a:r>
            <a:r>
              <a:rPr lang="es-ES" sz="3200" dirty="0" smtClean="0"/>
              <a:t>)=1/3, esa probabilidad </a:t>
            </a:r>
            <a:r>
              <a:rPr lang="es-ES" sz="3200" dirty="0"/>
              <a:t>es de </a:t>
            </a:r>
            <a:r>
              <a:rPr lang="es-ES" sz="3200" dirty="0" smtClean="0"/>
              <a:t>~53%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s-ES" sz="3200" dirty="0" smtClean="0"/>
              <a:t>Lo que pasa es que </a:t>
            </a:r>
            <a:r>
              <a:rPr lang="el-GR" sz="3200" dirty="0"/>
              <a:t>π</a:t>
            </a:r>
            <a:r>
              <a:rPr lang="es-ES" sz="3200" baseline="-25000" dirty="0"/>
              <a:t>0</a:t>
            </a:r>
            <a:r>
              <a:rPr lang="es-ES" sz="3200" dirty="0"/>
              <a:t>(t</a:t>
            </a:r>
            <a:r>
              <a:rPr lang="es-ES" sz="3200" dirty="0" smtClean="0"/>
              <a:t>) &gt; 1/3 o lo que es lo mismo</a:t>
            </a:r>
            <a:r>
              <a:rPr lang="es-ES" sz="3200" dirty="0"/>
              <a:t>, la moneda </a:t>
            </a:r>
            <a:r>
              <a:rPr lang="es-ES" sz="3200" i="1" dirty="0" smtClean="0"/>
              <a:t>mala</a:t>
            </a:r>
            <a:r>
              <a:rPr lang="es-ES" sz="3200" dirty="0" smtClean="0"/>
              <a:t> </a:t>
            </a:r>
            <a:r>
              <a:rPr lang="es-ES" sz="3200" dirty="0"/>
              <a:t>acabará usándose más de un tercio de las </a:t>
            </a:r>
            <a:r>
              <a:rPr lang="es-ES" sz="3200" dirty="0" smtClean="0"/>
              <a:t>veces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s-ES" sz="3200" dirty="0" smtClean="0"/>
              <a:t>Los capitales múltiplo de 3 ofrecen mucha resistencia y provocan </a:t>
            </a:r>
            <a:r>
              <a:rPr lang="es-ES" sz="3200" i="1" dirty="0" smtClean="0"/>
              <a:t>rebotes</a:t>
            </a:r>
            <a:r>
              <a:rPr lang="es-ES" sz="3200" dirty="0" smtClean="0"/>
              <a:t> hacia abajo, que desploman el capital en el largo plazo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41533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-T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13114</TotalTime>
  <Words>753</Words>
  <Application>Microsoft Office PowerPoint</Application>
  <PresentationFormat>Personalizado</PresentationFormat>
  <Paragraphs>82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U-TAD</vt:lpstr>
      <vt:lpstr>Presentación de PowerPoint</vt:lpstr>
      <vt:lpstr>¿Qué vamos a hacer hoy?</vt:lpstr>
      <vt:lpstr>Paradoja, según la RAE</vt:lpstr>
      <vt:lpstr>Juan Manuel Rodríguez Parrondo</vt:lpstr>
      <vt:lpstr>La Paradoja Parrondo</vt:lpstr>
      <vt:lpstr>La Paradoja en los medios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U-TAD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Posgrados Marzo</dc:title>
  <dc:creator>María Urbano</dc:creator>
  <cp:keywords>Plan Posgrados Marzo</cp:keywords>
  <cp:lastModifiedBy>Luffi</cp:lastModifiedBy>
  <cp:revision>854</cp:revision>
  <cp:lastPrinted>2015-11-16T17:15:01Z</cp:lastPrinted>
  <dcterms:created xsi:type="dcterms:W3CDTF">2015-10-08T14:45:09Z</dcterms:created>
  <dcterms:modified xsi:type="dcterms:W3CDTF">2020-09-18T16:53:23Z</dcterms:modified>
</cp:coreProperties>
</file>