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5" r:id="rId5"/>
    <p:sldId id="480" r:id="rId6"/>
    <p:sldId id="260" r:id="rId7"/>
    <p:sldId id="449" r:id="rId8"/>
    <p:sldId id="450" r:id="rId9"/>
    <p:sldId id="454" r:id="rId10"/>
    <p:sldId id="468" r:id="rId11"/>
    <p:sldId id="481" r:id="rId12"/>
    <p:sldId id="466" r:id="rId13"/>
    <p:sldId id="469" r:id="rId14"/>
    <p:sldId id="472" r:id="rId15"/>
    <p:sldId id="470" r:id="rId16"/>
    <p:sldId id="471" r:id="rId17"/>
    <p:sldId id="473" r:id="rId18"/>
    <p:sldId id="474" r:id="rId19"/>
    <p:sldId id="475" r:id="rId20"/>
    <p:sldId id="476" r:id="rId21"/>
    <p:sldId id="477" r:id="rId22"/>
    <p:sldId id="479" r:id="rId23"/>
    <p:sldId id="478" r:id="rId24"/>
  </p:sldIdLst>
  <p:sldSz cx="9144000" cy="5143500" type="screen16x9"/>
  <p:notesSz cx="6858000" cy="9144000"/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B92"/>
    <a:srgbClr val="0D4C92"/>
    <a:srgbClr val="0C4B91"/>
    <a:srgbClr val="2C34A3"/>
    <a:srgbClr val="ED7D31"/>
    <a:srgbClr val="E8BA00"/>
    <a:srgbClr val="E79DE2"/>
    <a:srgbClr val="F6B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053" autoAdjust="0"/>
  </p:normalViewPr>
  <p:slideViewPr>
    <p:cSldViewPr snapToGrid="0" showGuides="1">
      <p:cViewPr varScale="1">
        <p:scale>
          <a:sx n="77" d="100"/>
          <a:sy n="77" d="100"/>
        </p:scale>
        <p:origin x="93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2" d="100"/>
          <a:sy n="52" d="100"/>
        </p:scale>
        <p:origin x="2515" y="38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110F86B-BA5B-456A-9F15-1001DA431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0B463B-5C76-4972-A160-AB124013E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2D53BC-EDAA-4129-A929-3C6EABA658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F88C2-1804-4662-92F3-C7C5F0CE98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94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FE8B-16C8-4AC4-B2E8-25ABD55C296B}" type="datetimeFigureOut">
              <a:rPr lang="es-ES" smtClean="0"/>
              <a:t>19/09/2020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5962-8DFE-4459-9D66-AC5413CC5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85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58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K </a:t>
            </a:r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/>
              <a:t>a connetivity </a:t>
            </a:r>
            <a:r>
              <a:rPr lang="es-ES" dirty="0" err="1"/>
              <a:t>measure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5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k </a:t>
            </a:r>
            <a:r>
              <a:rPr lang="es-ES" dirty="0" err="1"/>
              <a:t>parameters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build</a:t>
            </a:r>
            <a:r>
              <a:rPr lang="es-ES" dirty="0"/>
              <a:t> 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ziggurat</a:t>
            </a:r>
            <a:r>
              <a:rPr lang="es-ES" dirty="0"/>
              <a:t> </a:t>
            </a:r>
            <a:r>
              <a:rPr lang="es-ES" err="1"/>
              <a:t>plot</a:t>
            </a:r>
            <a:r>
              <a:rPr lang="es-ES"/>
              <a:t> goin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611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856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zigurat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newtork</a:t>
            </a:r>
            <a:r>
              <a:rPr lang="es-ES" dirty="0"/>
              <a:t>. </a:t>
            </a:r>
            <a:r>
              <a:rPr lang="es-ES" dirty="0" err="1"/>
              <a:t>Now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can </a:t>
            </a:r>
            <a:r>
              <a:rPr lang="es-ES" dirty="0" err="1"/>
              <a:t>understand</a:t>
            </a:r>
            <a:r>
              <a:rPr lang="es-ES" dirty="0"/>
              <a:t> 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plant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2 </a:t>
            </a:r>
            <a:r>
              <a:rPr lang="es-ES" dirty="0" err="1"/>
              <a:t>is</a:t>
            </a:r>
            <a:r>
              <a:rPr lang="es-ES" dirty="0"/>
              <a:t> so </a:t>
            </a:r>
            <a:r>
              <a:rPr lang="es-ES" dirty="0" err="1"/>
              <a:t>important</a:t>
            </a:r>
            <a:r>
              <a:rPr lang="es-ES" dirty="0"/>
              <a:t>.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guild</a:t>
            </a:r>
            <a:r>
              <a:rPr lang="es-ES" dirty="0"/>
              <a:t>, </a:t>
            </a:r>
            <a:r>
              <a:rPr lang="es-ES" dirty="0" err="1"/>
              <a:t>pollinator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7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innermost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te </a:t>
            </a:r>
            <a:r>
              <a:rPr lang="es-ES" dirty="0" err="1"/>
              <a:t>newtork</a:t>
            </a:r>
            <a:r>
              <a:rPr lang="es-ES" dirty="0"/>
              <a:t>,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bipartite</a:t>
            </a:r>
            <a:r>
              <a:rPr lang="es-ES" dirty="0"/>
              <a:t> </a:t>
            </a:r>
            <a:r>
              <a:rPr lang="es-ES" dirty="0" err="1"/>
              <a:t>plot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can’t</a:t>
            </a:r>
            <a:r>
              <a:rPr lang="es-ES" dirty="0"/>
              <a:t> </a:t>
            </a:r>
            <a:r>
              <a:rPr lang="es-ES" dirty="0" err="1"/>
              <a:t>even</a:t>
            </a:r>
            <a:r>
              <a:rPr lang="es-ES" dirty="0"/>
              <a:t> </a:t>
            </a:r>
            <a:r>
              <a:rPr lang="es-ES" dirty="0" err="1"/>
              <a:t>discover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detail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subnetwork</a:t>
            </a:r>
            <a:r>
              <a:rPr lang="es-ES" dirty="0"/>
              <a:t> </a:t>
            </a:r>
            <a:r>
              <a:rPr lang="es-ES" dirty="0" err="1"/>
              <a:t>detached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giant</a:t>
            </a:r>
            <a:r>
              <a:rPr lang="es-ES" dirty="0"/>
              <a:t> </a:t>
            </a:r>
            <a:r>
              <a:rPr lang="es-ES" dirty="0" err="1"/>
              <a:t>component</a:t>
            </a:r>
            <a:r>
              <a:rPr lang="es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360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</a:t>
            </a:r>
            <a:r>
              <a:rPr lang="es-ES" dirty="0" err="1"/>
              <a:t>nice</a:t>
            </a:r>
            <a:r>
              <a:rPr lang="es-ES" dirty="0"/>
              <a:t> </a:t>
            </a:r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plant</a:t>
            </a:r>
            <a:r>
              <a:rPr lang="es-ES" dirty="0"/>
              <a:t> </a:t>
            </a:r>
            <a:r>
              <a:rPr lang="es-ES" dirty="0" err="1"/>
              <a:t>pollinator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, quite </a:t>
            </a:r>
            <a:r>
              <a:rPr lang="es-ES" dirty="0" err="1"/>
              <a:t>symmetrical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specialists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10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gene </a:t>
            </a:r>
            <a:r>
              <a:rPr lang="es-ES" dirty="0" err="1"/>
              <a:t>pathway</a:t>
            </a:r>
            <a:r>
              <a:rPr lang="es-ES" dirty="0"/>
              <a:t> </a:t>
            </a:r>
            <a:r>
              <a:rPr lang="es-ES" dirty="0" err="1"/>
              <a:t>signatures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strong</a:t>
            </a:r>
            <a:r>
              <a:rPr lang="es-ES" dirty="0"/>
              <a:t> </a:t>
            </a:r>
            <a:r>
              <a:rPr lang="es-ES" dirty="0" err="1"/>
              <a:t>internal</a:t>
            </a:r>
            <a:r>
              <a:rPr lang="es-ES" dirty="0"/>
              <a:t> </a:t>
            </a:r>
            <a:r>
              <a:rPr lang="es-ES" dirty="0" err="1"/>
              <a:t>structure</a:t>
            </a:r>
            <a:r>
              <a:rPr lang="es-ES" dirty="0"/>
              <a:t> and no </a:t>
            </a:r>
            <a:r>
              <a:rPr lang="es-ES" dirty="0" err="1"/>
              <a:t>specialists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177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hand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IncRNA-disease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 quite </a:t>
            </a:r>
            <a:r>
              <a:rPr lang="es-ES" dirty="0" err="1"/>
              <a:t>rich</a:t>
            </a:r>
            <a:r>
              <a:rPr lang="es-ES" dirty="0"/>
              <a:t> </a:t>
            </a:r>
            <a:r>
              <a:rPr lang="es-ES" dirty="0" err="1"/>
              <a:t>tails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016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interactive</a:t>
            </a:r>
            <a:r>
              <a:rPr lang="es-ES" dirty="0"/>
              <a:t>,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easy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use </a:t>
            </a:r>
            <a:r>
              <a:rPr lang="es-ES" dirty="0" err="1"/>
              <a:t>applicaction</a:t>
            </a:r>
            <a:r>
              <a:rPr lang="es-ES" dirty="0"/>
              <a:t> </a:t>
            </a:r>
            <a:r>
              <a:rPr lang="es-ES" dirty="0" err="1"/>
              <a:t>BipartGraph</a:t>
            </a:r>
            <a:r>
              <a:rPr lang="es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215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Finally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published</a:t>
            </a:r>
            <a:r>
              <a:rPr lang="es-ES" dirty="0"/>
              <a:t> </a:t>
            </a:r>
            <a:r>
              <a:rPr lang="es-ES" dirty="0" err="1"/>
              <a:t>thess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 </a:t>
            </a:r>
            <a:r>
              <a:rPr lang="es-ES" dirty="0" err="1"/>
              <a:t>papers</a:t>
            </a:r>
            <a:r>
              <a:rPr lang="es-ES" dirty="0"/>
              <a:t>, he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rationale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usefulness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kcore</a:t>
            </a:r>
            <a:r>
              <a:rPr lang="es-ES" dirty="0"/>
              <a:t> </a:t>
            </a:r>
            <a:r>
              <a:rPr lang="es-ES" dirty="0" err="1"/>
              <a:t>decomposition</a:t>
            </a:r>
            <a:r>
              <a:rPr lang="es-ES" dirty="0"/>
              <a:t>,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describing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BipartGraph</a:t>
            </a:r>
            <a:r>
              <a:rPr lang="es-ES" dirty="0"/>
              <a:t> </a:t>
            </a:r>
            <a:r>
              <a:rPr lang="es-ES" dirty="0" err="1"/>
              <a:t>application</a:t>
            </a:r>
            <a:r>
              <a:rPr lang="es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52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Bipartite</a:t>
            </a:r>
            <a:r>
              <a:rPr lang="es-ES" dirty="0"/>
              <a:t> </a:t>
            </a:r>
            <a:r>
              <a:rPr lang="es-ES" dirty="0" err="1"/>
              <a:t>networks</a:t>
            </a:r>
            <a:r>
              <a:rPr lang="es-ES" dirty="0"/>
              <a:t> are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common</a:t>
            </a:r>
            <a:r>
              <a:rPr lang="es-ES" dirty="0"/>
              <a:t> in </a:t>
            </a:r>
            <a:r>
              <a:rPr lang="es-ES" dirty="0" err="1"/>
              <a:t>biology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in </a:t>
            </a:r>
            <a:r>
              <a:rPr lang="es-ES" dirty="0" err="1"/>
              <a:t>ecology</a:t>
            </a:r>
            <a:r>
              <a:rPr lang="es-ES" dirty="0"/>
              <a:t>, </a:t>
            </a:r>
            <a:r>
              <a:rPr lang="es-ES" dirty="0" err="1"/>
              <a:t>genomics</a:t>
            </a:r>
            <a:r>
              <a:rPr lang="es-ES" dirty="0"/>
              <a:t> and </a:t>
            </a:r>
            <a:r>
              <a:rPr lang="es-ES" dirty="0" err="1"/>
              <a:t>biochemistry</a:t>
            </a:r>
            <a:r>
              <a:rPr lang="es-ES" dirty="0"/>
              <a:t> as </a:t>
            </a:r>
            <a:r>
              <a:rPr lang="es-ES" dirty="0" err="1"/>
              <a:t>well</a:t>
            </a:r>
            <a:r>
              <a:rPr lang="es-ES" dirty="0"/>
              <a:t>. </a:t>
            </a:r>
            <a:r>
              <a:rPr lang="es-ES" dirty="0" err="1"/>
              <a:t>There</a:t>
            </a:r>
            <a:r>
              <a:rPr lang="es-ES" dirty="0"/>
              <a:t> are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classical</a:t>
            </a:r>
            <a:r>
              <a:rPr lang="es-ES" dirty="0"/>
              <a:t> </a:t>
            </a:r>
            <a:r>
              <a:rPr lang="es-ES" dirty="0" err="1"/>
              <a:t>plots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bipartite</a:t>
            </a:r>
            <a:r>
              <a:rPr lang="es-ES" dirty="0"/>
              <a:t> </a:t>
            </a:r>
            <a:r>
              <a:rPr lang="es-ES" dirty="0" err="1"/>
              <a:t>netwworks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bipartite</a:t>
            </a:r>
            <a:r>
              <a:rPr lang="es-ES" dirty="0"/>
              <a:t> </a:t>
            </a:r>
            <a:r>
              <a:rPr lang="es-ES" dirty="0" err="1"/>
              <a:t>plot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adjacency</a:t>
            </a:r>
            <a:r>
              <a:rPr lang="es-ES" dirty="0"/>
              <a:t> </a:t>
            </a:r>
            <a:r>
              <a:rPr lang="es-ES" dirty="0" err="1"/>
              <a:t>matrix</a:t>
            </a:r>
            <a:r>
              <a:rPr lang="es-ES" dirty="0"/>
              <a:t>. Here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examples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simple </a:t>
            </a:r>
            <a:r>
              <a:rPr lang="es-ES" dirty="0" err="1"/>
              <a:t>bipartite</a:t>
            </a:r>
            <a:r>
              <a:rPr lang="es-ES" dirty="0"/>
              <a:t> </a:t>
            </a:r>
            <a:r>
              <a:rPr lang="es-ES" dirty="0" err="1"/>
              <a:t>networks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hard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read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8C11-33A9-4AF0-BD07-E8D418142B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These</a:t>
            </a:r>
            <a:r>
              <a:rPr lang="es-ES" dirty="0"/>
              <a:t> are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examples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literature</a:t>
            </a:r>
            <a:r>
              <a:rPr lang="es-ES" dirty="0"/>
              <a:t> </a:t>
            </a:r>
            <a:r>
              <a:rPr lang="es-ES" dirty="0" err="1"/>
              <a:t>showing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called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hairball</a:t>
            </a:r>
            <a:r>
              <a:rPr lang="es-ES" dirty="0"/>
              <a:t> </a:t>
            </a:r>
            <a:r>
              <a:rPr lang="es-ES" dirty="0" err="1"/>
              <a:t>effect</a:t>
            </a:r>
            <a:r>
              <a:rPr lang="es-ES" dirty="0"/>
              <a:t>.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isssue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ability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human </a:t>
            </a:r>
            <a:r>
              <a:rPr lang="es-ES" dirty="0" err="1"/>
              <a:t>eye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deal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so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8C11-33A9-4AF0-BD07-E8D418142B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8C11-33A9-4AF0-BD07-E8D418142B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starting</a:t>
            </a:r>
            <a:r>
              <a:rPr lang="es-ES" dirty="0"/>
              <a:t> </a:t>
            </a:r>
            <a:r>
              <a:rPr lang="es-ES" dirty="0" err="1"/>
              <a:t>point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observation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bipartite</a:t>
            </a:r>
            <a:r>
              <a:rPr lang="es-ES" dirty="0"/>
              <a:t> </a:t>
            </a:r>
            <a:r>
              <a:rPr lang="es-ES" dirty="0" err="1"/>
              <a:t>biotic</a:t>
            </a:r>
            <a:r>
              <a:rPr lang="es-ES" dirty="0"/>
              <a:t> </a:t>
            </a:r>
            <a:r>
              <a:rPr lang="es-ES" dirty="0" err="1"/>
              <a:t>networks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</a:t>
            </a:r>
            <a:r>
              <a:rPr lang="es-ES" dirty="0" err="1"/>
              <a:t>clear</a:t>
            </a:r>
            <a:r>
              <a:rPr lang="es-ES" dirty="0"/>
              <a:t> </a:t>
            </a:r>
            <a:r>
              <a:rPr lang="es-ES" dirty="0" err="1"/>
              <a:t>core</a:t>
            </a:r>
            <a:r>
              <a:rPr lang="es-ES" dirty="0"/>
              <a:t> </a:t>
            </a:r>
            <a:r>
              <a:rPr lang="es-ES" dirty="0" err="1"/>
              <a:t>periphery</a:t>
            </a:r>
            <a:r>
              <a:rPr lang="es-ES" dirty="0"/>
              <a:t> </a:t>
            </a:r>
            <a:r>
              <a:rPr lang="es-ES" dirty="0" err="1"/>
              <a:t>structure</a:t>
            </a:r>
            <a:r>
              <a:rPr lang="es-ES" dirty="0"/>
              <a:t>.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spatially</a:t>
            </a:r>
            <a:r>
              <a:rPr lang="es-ES" dirty="0"/>
              <a:t> </a:t>
            </a:r>
            <a:r>
              <a:rPr lang="es-ES" dirty="0" err="1"/>
              <a:t>organize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plot</a:t>
            </a:r>
            <a:r>
              <a:rPr lang="es-ES" dirty="0"/>
              <a:t> </a:t>
            </a:r>
            <a:r>
              <a:rPr lang="es-ES" dirty="0" err="1"/>
              <a:t>according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property</a:t>
            </a:r>
            <a:r>
              <a:rPr lang="es-ES" dirty="0"/>
              <a:t>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8C11-33A9-4AF0-BD07-E8D418142B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achieve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goal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use te k-</a:t>
            </a:r>
            <a:r>
              <a:rPr lang="es-ES" dirty="0" err="1"/>
              <a:t>core</a:t>
            </a:r>
            <a:r>
              <a:rPr lang="es-ES" dirty="0"/>
              <a:t> </a:t>
            </a:r>
            <a:r>
              <a:rPr lang="es-ES" dirty="0" err="1"/>
              <a:t>decomposition</a:t>
            </a:r>
            <a:r>
              <a:rPr lang="es-ES" dirty="0"/>
              <a:t>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pruning</a:t>
            </a:r>
            <a:r>
              <a:rPr lang="es-ES" dirty="0"/>
              <a:t> </a:t>
            </a:r>
            <a:r>
              <a:rPr lang="es-ES" dirty="0" err="1"/>
              <a:t>algorithm</a:t>
            </a:r>
            <a:r>
              <a:rPr lang="es-ES" dirty="0"/>
              <a:t>.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remove</a:t>
            </a:r>
            <a:r>
              <a:rPr lang="es-ES" dirty="0"/>
              <a:t> links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edges</a:t>
            </a:r>
            <a:r>
              <a:rPr lang="es-ES" dirty="0"/>
              <a:t> in a </a:t>
            </a:r>
            <a:r>
              <a:rPr lang="es-ES" dirty="0" err="1"/>
              <a:t>node</a:t>
            </a:r>
            <a:r>
              <a:rPr lang="es-ES" dirty="0"/>
              <a:t> 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link.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finish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isolates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1 Shell.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continue</a:t>
            </a:r>
            <a:r>
              <a:rPr lang="es-ES" dirty="0"/>
              <a:t> </a:t>
            </a:r>
            <a:r>
              <a:rPr lang="es-ES" dirty="0" err="1"/>
              <a:t>removing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links and </a:t>
            </a:r>
            <a:r>
              <a:rPr lang="es-ES" dirty="0" err="1"/>
              <a:t>finally</a:t>
            </a:r>
            <a:r>
              <a:rPr lang="es-ES" dirty="0"/>
              <a:t> </a:t>
            </a:r>
            <a:r>
              <a:rPr lang="es-ES" dirty="0" err="1"/>
              <a:t>three</a:t>
            </a:r>
            <a:r>
              <a:rPr lang="es-ES" dirty="0"/>
              <a:t>. </a:t>
            </a:r>
            <a:r>
              <a:rPr lang="es-ES" dirty="0" err="1"/>
              <a:t>Ths</a:t>
            </a:r>
            <a:r>
              <a:rPr lang="es-ES" dirty="0"/>
              <a:t> </a:t>
            </a:r>
            <a:r>
              <a:rPr lang="es-ES" dirty="0" err="1"/>
              <a:t>highest</a:t>
            </a:r>
            <a:r>
              <a:rPr lang="es-ES" dirty="0"/>
              <a:t> k </a:t>
            </a:r>
            <a:r>
              <a:rPr lang="es-ES" dirty="0" err="1"/>
              <a:t>index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3 and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innermost</a:t>
            </a:r>
            <a:r>
              <a:rPr lang="es-ES" dirty="0"/>
              <a:t> Shell.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stability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8C11-33A9-4AF0-BD07-E8D418142B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achieve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goal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use te k-</a:t>
            </a:r>
            <a:r>
              <a:rPr lang="es-ES" dirty="0" err="1"/>
              <a:t>core</a:t>
            </a:r>
            <a:r>
              <a:rPr lang="es-ES" dirty="0"/>
              <a:t> </a:t>
            </a:r>
            <a:r>
              <a:rPr lang="es-ES" dirty="0" err="1"/>
              <a:t>decomposition</a:t>
            </a:r>
            <a:r>
              <a:rPr lang="es-ES" dirty="0"/>
              <a:t>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pruning</a:t>
            </a:r>
            <a:r>
              <a:rPr lang="es-ES" dirty="0"/>
              <a:t> </a:t>
            </a:r>
            <a:r>
              <a:rPr lang="es-ES" dirty="0" err="1"/>
              <a:t>algorithm</a:t>
            </a:r>
            <a:r>
              <a:rPr lang="es-ES" dirty="0"/>
              <a:t>.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remove</a:t>
            </a:r>
            <a:r>
              <a:rPr lang="es-ES" dirty="0"/>
              <a:t> links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edges</a:t>
            </a:r>
            <a:r>
              <a:rPr lang="es-ES" dirty="0"/>
              <a:t> in a </a:t>
            </a:r>
            <a:r>
              <a:rPr lang="es-ES" dirty="0" err="1"/>
              <a:t>node</a:t>
            </a:r>
            <a:r>
              <a:rPr lang="es-ES" dirty="0"/>
              <a:t> 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link.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finish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isolates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1 Shell.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continue</a:t>
            </a:r>
            <a:r>
              <a:rPr lang="es-ES" dirty="0"/>
              <a:t> </a:t>
            </a:r>
            <a:r>
              <a:rPr lang="es-ES" dirty="0" err="1"/>
              <a:t>removing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links and </a:t>
            </a:r>
            <a:r>
              <a:rPr lang="es-ES" dirty="0" err="1"/>
              <a:t>finally</a:t>
            </a:r>
            <a:r>
              <a:rPr lang="es-ES" dirty="0"/>
              <a:t> </a:t>
            </a:r>
            <a:r>
              <a:rPr lang="es-ES" dirty="0" err="1"/>
              <a:t>three</a:t>
            </a:r>
            <a:r>
              <a:rPr lang="es-ES" dirty="0"/>
              <a:t>. </a:t>
            </a:r>
            <a:r>
              <a:rPr lang="es-ES" dirty="0" err="1"/>
              <a:t>Ths</a:t>
            </a:r>
            <a:r>
              <a:rPr lang="es-ES" dirty="0"/>
              <a:t> </a:t>
            </a:r>
            <a:r>
              <a:rPr lang="es-ES" dirty="0" err="1"/>
              <a:t>highest</a:t>
            </a:r>
            <a:r>
              <a:rPr lang="es-ES" dirty="0"/>
              <a:t> k </a:t>
            </a:r>
            <a:r>
              <a:rPr lang="es-ES" dirty="0" err="1"/>
              <a:t>index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3 and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innermost</a:t>
            </a:r>
            <a:r>
              <a:rPr lang="es-ES" dirty="0"/>
              <a:t> Shell.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stability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8C11-33A9-4AF0-BD07-E8D418142B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1108-5095-4E12-A100-81DBF9E15ED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16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96" y="1454706"/>
            <a:ext cx="6115731" cy="2139553"/>
          </a:xfrm>
        </p:spPr>
        <p:txBody>
          <a:bodyPr anchor="b"/>
          <a:lstStyle>
            <a:lvl1pPr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396" y="3614500"/>
            <a:ext cx="6115732" cy="11251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DE157B29-00A7-4167-8C14-2765A1C6B7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12" y="170447"/>
            <a:ext cx="3169752" cy="6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5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7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pie de página">
            <a:extLst>
              <a:ext uri="{FF2B5EF4-FFF2-40B4-BE49-F238E27FC236}">
                <a16:creationId xmlns:a16="http://schemas.microsoft.com/office/drawing/2014/main" id="{D0C82DDA-3057-4348-89FA-8030BE27181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675778" y="1588"/>
            <a:ext cx="1255091" cy="227012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Python Elemental</a:t>
            </a:r>
          </a:p>
        </p:txBody>
      </p:sp>
    </p:spTree>
    <p:extLst>
      <p:ext uri="{BB962C8B-B14F-4D97-AF65-F5344CB8AC3E}">
        <p14:creationId xmlns:p14="http://schemas.microsoft.com/office/powerpoint/2010/main" val="191664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/>
          <p:nvPr userDrawn="1"/>
        </p:nvSpPr>
        <p:spPr>
          <a:xfrm>
            <a:off x="8435268" y="160384"/>
            <a:ext cx="86236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10"/>
          <p:cNvSpPr/>
          <p:nvPr userDrawn="1"/>
        </p:nvSpPr>
        <p:spPr>
          <a:xfrm>
            <a:off x="8569419" y="160384"/>
            <a:ext cx="576072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487" y="357504"/>
            <a:ext cx="3600400" cy="22592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Python Elemental 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5 Marcador de número de diapositiva"/>
          <p:cNvSpPr txBox="1">
            <a:spLocks/>
          </p:cNvSpPr>
          <p:nvPr userDrawn="1"/>
        </p:nvSpPr>
        <p:spPr>
          <a:xfrm>
            <a:off x="8532439" y="303498"/>
            <a:ext cx="596305" cy="273844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050" b="0" smtClean="0"/>
              <a:pPr algn="ctr"/>
              <a:t>‹Nº›</a:t>
            </a:fld>
            <a:endParaRPr lang="es-ES" sz="1050" b="0" dirty="0"/>
          </a:p>
        </p:txBody>
      </p:sp>
      <p:pic>
        <p:nvPicPr>
          <p:cNvPr id="11" name="Picture 2" descr="C:\Users\eva.perandones\Downloads\Logo azu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4440"/>
            <a:ext cx="1654895" cy="4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 userDrawn="1"/>
        </p:nvCxnSpPr>
        <p:spPr>
          <a:xfrm>
            <a:off x="251521" y="1491630"/>
            <a:ext cx="860593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1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550C2C2-96A0-4061-AE41-5BC03C080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3" y="4264639"/>
            <a:ext cx="1041235" cy="2826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18BFA5-E304-43D2-A1D4-830B42F79BA3}"/>
              </a:ext>
            </a:extLst>
          </p:cNvPr>
          <p:cNvSpPr txBox="1"/>
          <p:nvPr userDrawn="1"/>
        </p:nvSpPr>
        <p:spPr>
          <a:xfrm rot="16200000">
            <a:off x="7756012" y="-205850"/>
            <a:ext cx="27759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chemeClr val="bg1">
                    <a:lumMod val="85000"/>
                  </a:schemeClr>
                </a:solidFill>
              </a:rPr>
              <a:t>#encuentRo_Rhispano</a:t>
            </a:r>
          </a:p>
          <a:p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417088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verde, pequeño, frente&#10;&#10;Descripción generada automáticamente">
            <a:extLst>
              <a:ext uri="{FF2B5EF4-FFF2-40B4-BE49-F238E27FC236}">
                <a16:creationId xmlns:a16="http://schemas.microsoft.com/office/drawing/2014/main" id="{743ED9BE-4C4E-4112-AD3C-B1A5B59AD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85" y="-970807"/>
            <a:ext cx="9241755" cy="6215936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D63737F-6021-4699-B109-EC0FA39667DB}"/>
              </a:ext>
            </a:extLst>
          </p:cNvPr>
          <p:cNvSpPr/>
          <p:nvPr userDrawn="1"/>
        </p:nvSpPr>
        <p:spPr>
          <a:xfrm>
            <a:off x="7344369" y="4301050"/>
            <a:ext cx="1204039" cy="406226"/>
          </a:xfrm>
          <a:prstGeom prst="roundRect">
            <a:avLst>
              <a:gd name="adj" fmla="val 91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B3266C-3852-4AC4-B8AF-73871FD4E59D}"/>
              </a:ext>
            </a:extLst>
          </p:cNvPr>
          <p:cNvSpPr txBox="1">
            <a:spLocks/>
          </p:cNvSpPr>
          <p:nvPr userDrawn="1"/>
        </p:nvSpPr>
        <p:spPr>
          <a:xfrm>
            <a:off x="612485" y="4196893"/>
            <a:ext cx="2688339" cy="533026"/>
          </a:xfrm>
          <a:prstGeom prst="rect">
            <a:avLst/>
          </a:prstGeom>
          <a:effectLst/>
        </p:spPr>
        <p:txBody>
          <a:bodyPr vert="horz" lIns="68561" tIns="34280" rIns="68561" bIns="342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1050" b="1" dirty="0">
                <a:solidFill>
                  <a:schemeClr val="bg1"/>
                </a:solidFill>
                <a:latin typeface="Arial"/>
                <a:cs typeface="Arial"/>
              </a:rPr>
              <a:t>U-</a:t>
            </a:r>
            <a:r>
              <a:rPr lang="es-ES" sz="1050" b="1" dirty="0" err="1">
                <a:solidFill>
                  <a:schemeClr val="bg1"/>
                </a:solidFill>
                <a:latin typeface="Arial"/>
                <a:cs typeface="Arial"/>
              </a:rPr>
              <a:t>tad</a:t>
            </a:r>
            <a:r>
              <a:rPr lang="es-ES" sz="1050" b="1" dirty="0">
                <a:solidFill>
                  <a:schemeClr val="bg1"/>
                </a:solidFill>
                <a:latin typeface="Arial"/>
                <a:cs typeface="Arial"/>
              </a:rPr>
              <a:t>, Centro Universitario </a:t>
            </a:r>
          </a:p>
          <a:p>
            <a:pPr algn="l">
              <a:lnSpc>
                <a:spcPct val="100000"/>
              </a:lnSpc>
            </a:pPr>
            <a:r>
              <a:rPr lang="es-ES" sz="1050" b="1" dirty="0">
                <a:solidFill>
                  <a:schemeClr val="bg1"/>
                </a:solidFill>
                <a:latin typeface="Arial"/>
                <a:cs typeface="Arial"/>
              </a:rPr>
              <a:t>de Tecnología y Arte Digital</a:t>
            </a:r>
            <a:endParaRPr lang="en-US" sz="10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53C11D25-2E9A-4032-AE23-562107118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2811" y="4374375"/>
            <a:ext cx="828314" cy="261838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881A659-639F-4B6E-B736-0DE689AECD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43" y="4334187"/>
            <a:ext cx="1204039" cy="3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42270A-C90A-439D-BA55-8EC057654CEF}"/>
              </a:ext>
            </a:extLst>
          </p:cNvPr>
          <p:cNvSpPr/>
          <p:nvPr userDrawn="1"/>
        </p:nvSpPr>
        <p:spPr>
          <a:xfrm>
            <a:off x="-8120" y="0"/>
            <a:ext cx="1211493" cy="5143499"/>
          </a:xfrm>
          <a:prstGeom prst="rect">
            <a:avLst/>
          </a:prstGeom>
          <a:solidFill>
            <a:srgbClr val="0D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1110" y="228599"/>
            <a:ext cx="7367620" cy="1053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110" y="1369219"/>
            <a:ext cx="736762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8" name="Picture 2" descr="Resultado de imagen de u-tad logo png">
            <a:extLst>
              <a:ext uri="{FF2B5EF4-FFF2-40B4-BE49-F238E27FC236}">
                <a16:creationId xmlns:a16="http://schemas.microsoft.com/office/drawing/2014/main" id="{99A48252-F53C-4310-A655-6882B7787F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27" r="4269" b="35524"/>
          <a:stretch/>
        </p:blipFill>
        <p:spPr bwMode="auto">
          <a:xfrm>
            <a:off x="-8121" y="4398808"/>
            <a:ext cx="1211493" cy="681465"/>
          </a:xfrm>
          <a:prstGeom prst="rect">
            <a:avLst/>
          </a:prstGeom>
          <a:solidFill>
            <a:srgbClr val="0C4B91"/>
          </a:solidFill>
        </p:spPr>
      </p:pic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8DBC2DD7-FF3E-4103-9A51-9D23311B3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778" y="1588"/>
            <a:ext cx="2700337" cy="2270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Python Elemental</a:t>
            </a:r>
          </a:p>
        </p:txBody>
      </p:sp>
    </p:spTree>
    <p:extLst>
      <p:ext uri="{BB962C8B-B14F-4D97-AF65-F5344CB8AC3E}">
        <p14:creationId xmlns:p14="http://schemas.microsoft.com/office/powerpoint/2010/main" val="389332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kern="1200" cap="none" spc="0">
          <a:ln w="0"/>
          <a:solidFill>
            <a:schemeClr val="accent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aleph-tech.io:3838/bipartgraph" TargetMode="External"/><Relationship Id="rId4" Type="http://schemas.openxmlformats.org/officeDocument/2006/relationships/hyperlink" Target="https://github.com/jgalgarra/bipartgrap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id="{DD696269-1B5B-47DD-AE05-A543A480594D}"/>
              </a:ext>
            </a:extLst>
          </p:cNvPr>
          <p:cNvSpPr txBox="1">
            <a:spLocks/>
          </p:cNvSpPr>
          <p:nvPr/>
        </p:nvSpPr>
        <p:spPr>
          <a:xfrm>
            <a:off x="2225314" y="-216709"/>
            <a:ext cx="6156411" cy="1833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spc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S" b="1" dirty="0">
                <a:solidFill>
                  <a:schemeClr val="bg1"/>
                </a:solidFill>
                <a:effectLst/>
              </a:rPr>
              <a:t>Visualización de redes bipartitas con </a:t>
            </a:r>
            <a:r>
              <a:rPr lang="es-ES" b="1" dirty="0" err="1">
                <a:solidFill>
                  <a:schemeClr val="bg1"/>
                </a:solidFill>
                <a:effectLst/>
              </a:rPr>
              <a:t>BipartGraph</a:t>
            </a:r>
            <a:endParaRPr lang="es-ES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F07D13-35A1-41FC-8431-6E99765C1576}"/>
              </a:ext>
            </a:extLst>
          </p:cNvPr>
          <p:cNvSpPr txBox="1"/>
          <p:nvPr/>
        </p:nvSpPr>
        <p:spPr>
          <a:xfrm>
            <a:off x="3759849" y="1681713"/>
            <a:ext cx="46218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s-ES" sz="1400" dirty="0">
                <a:solidFill>
                  <a:schemeClr val="bg1"/>
                </a:solidFill>
              </a:rPr>
              <a:t>Javier García Algarra</a:t>
            </a:r>
          </a:p>
          <a:p>
            <a:pPr marL="0" indent="0" algn="r">
              <a:buNone/>
            </a:pPr>
            <a:r>
              <a:rPr lang="es-ES" sz="1400" dirty="0">
                <a:solidFill>
                  <a:schemeClr val="bg1"/>
                </a:solidFill>
              </a:rPr>
              <a:t>U-</a:t>
            </a:r>
            <a:r>
              <a:rPr lang="es-ES" sz="1400" dirty="0" err="1">
                <a:solidFill>
                  <a:schemeClr val="bg1"/>
                </a:solidFill>
              </a:rPr>
              <a:t>tad</a:t>
            </a:r>
            <a:endParaRPr lang="es-ES" sz="1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s-ES" sz="1100" dirty="0">
                <a:solidFill>
                  <a:schemeClr val="bg1"/>
                </a:solidFill>
              </a:rPr>
              <a:t>Septiembre de 2020</a:t>
            </a:r>
          </a:p>
        </p:txBody>
      </p:sp>
    </p:spTree>
    <p:extLst>
      <p:ext uri="{BB962C8B-B14F-4D97-AF65-F5344CB8AC3E}">
        <p14:creationId xmlns:p14="http://schemas.microsoft.com/office/powerpoint/2010/main" val="119853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212414F4-C606-418F-B3D5-C7460114B94C}"/>
              </a:ext>
            </a:extLst>
          </p:cNvPr>
          <p:cNvSpPr txBox="1"/>
          <p:nvPr/>
        </p:nvSpPr>
        <p:spPr>
          <a:xfrm>
            <a:off x="1439652" y="141480"/>
            <a:ext cx="313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err="1">
                <a:latin typeface="Berlin Sans FB" panose="020E0602020502020306" pitchFamily="34" charset="0"/>
              </a:rPr>
              <a:t>k</a:t>
            </a:r>
            <a:r>
              <a:rPr lang="es-ES" sz="3000" baseline="-25000" dirty="0" err="1">
                <a:latin typeface="Berlin Sans FB" panose="020E0602020502020306" pitchFamily="34" charset="0"/>
              </a:rPr>
              <a:t>radius</a:t>
            </a:r>
            <a:endParaRPr lang="es-ES" sz="3000" baseline="-25000" dirty="0">
              <a:latin typeface="Berlin Sans FB" panose="020E0602020502020306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83D175B-7F8F-4B46-837A-1BFAC626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99" y="3051472"/>
            <a:ext cx="2311312" cy="175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FF50F07-E01D-40F4-98B0-A0D81D90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56" y="2152780"/>
            <a:ext cx="3256055" cy="246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799EF51-B6B5-4F83-AE85-2F5A5D12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62" y="2087767"/>
            <a:ext cx="3665325" cy="27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7681496D-BEEE-49A6-8A76-D9938D0898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1284" y="1928812"/>
            <a:ext cx="3571875" cy="6429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184B3F-5471-46AA-8213-CC29C4ECB9A6}"/>
              </a:ext>
            </a:extLst>
          </p:cNvPr>
          <p:cNvSpPr txBox="1"/>
          <p:nvPr/>
        </p:nvSpPr>
        <p:spPr>
          <a:xfrm>
            <a:off x="1439652" y="1141591"/>
            <a:ext cx="71889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</a:t>
            </a:r>
            <a:r>
              <a:rPr lang="es-ES" dirty="0" err="1"/>
              <a:t>k</a:t>
            </a:r>
            <a:r>
              <a:rPr lang="es-ES" baseline="-25000" dirty="0" err="1"/>
              <a:t>radius</a:t>
            </a:r>
            <a:r>
              <a:rPr lang="es-ES" dirty="0"/>
              <a:t> del nodo </a:t>
            </a:r>
            <a:r>
              <a:rPr lang="es-ES" i="1" dirty="0"/>
              <a:t>m</a:t>
            </a:r>
            <a:r>
              <a:rPr lang="es-ES" dirty="0"/>
              <a:t> de la clase </a:t>
            </a:r>
            <a:r>
              <a:rPr lang="es-ES" b="1" dirty="0"/>
              <a:t>A</a:t>
            </a:r>
            <a:r>
              <a:rPr lang="es-ES" dirty="0"/>
              <a:t> es la distancia media a todos los nodos de la Shell de índice máximo de la clase </a:t>
            </a:r>
            <a:r>
              <a:rPr lang="es-E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46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1AD9F42D-3E1D-418B-892D-8999421B5100}"/>
              </a:ext>
            </a:extLst>
          </p:cNvPr>
          <p:cNvSpPr txBox="1"/>
          <p:nvPr/>
        </p:nvSpPr>
        <p:spPr>
          <a:xfrm>
            <a:off x="1439652" y="141480"/>
            <a:ext cx="313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err="1">
                <a:latin typeface="Berlin Sans FB" panose="020E0602020502020306" pitchFamily="34" charset="0"/>
              </a:rPr>
              <a:t>k</a:t>
            </a:r>
            <a:r>
              <a:rPr lang="es-ES" sz="3000" baseline="-25000" dirty="0" err="1">
                <a:latin typeface="Berlin Sans FB" panose="020E0602020502020306" pitchFamily="34" charset="0"/>
              </a:rPr>
              <a:t>degree</a:t>
            </a:r>
            <a:endParaRPr lang="es-ES" sz="3000" baseline="-25000" dirty="0">
              <a:latin typeface="Berlin Sans FB" panose="020E0602020502020306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378098C-8B3C-449A-85F1-FDC75D44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9" y="2434584"/>
            <a:ext cx="2743047" cy="208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D88BC26-B92A-453A-B6AD-A049E53A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56" y="2152780"/>
            <a:ext cx="3256055" cy="246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>
            <a:extLst>
              <a:ext uri="{FF2B5EF4-FFF2-40B4-BE49-F238E27FC236}">
                <a16:creationId xmlns:a16="http://schemas.microsoft.com/office/drawing/2014/main" id="{66556FAC-57C9-4713-9EEE-89B8F5247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577" y="1504708"/>
            <a:ext cx="3008215" cy="6480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218459-1DEA-4600-966E-C1E675EAC012}"/>
              </a:ext>
            </a:extLst>
          </p:cNvPr>
          <p:cNvSpPr txBox="1"/>
          <p:nvPr/>
        </p:nvSpPr>
        <p:spPr>
          <a:xfrm>
            <a:off x="1439652" y="1141591"/>
            <a:ext cx="71889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</a:t>
            </a:r>
            <a:r>
              <a:rPr lang="es-ES" dirty="0" err="1"/>
              <a:t>k</a:t>
            </a:r>
            <a:r>
              <a:rPr lang="es-ES" baseline="-25000" dirty="0" err="1"/>
              <a:t>degree</a:t>
            </a:r>
            <a:r>
              <a:rPr lang="es-ES" dirty="0"/>
              <a:t> de un nodo </a:t>
            </a:r>
            <a:r>
              <a:rPr lang="es-ES" i="1" dirty="0"/>
              <a:t>m</a:t>
            </a:r>
            <a:r>
              <a:rPr lang="es-ES" dirty="0"/>
              <a:t> es la suma de los inversos de los </a:t>
            </a:r>
            <a:r>
              <a:rPr lang="es-ES" dirty="0" err="1"/>
              <a:t>k</a:t>
            </a:r>
            <a:r>
              <a:rPr lang="es-ES" baseline="-25000" dirty="0" err="1"/>
              <a:t>radius</a:t>
            </a:r>
            <a:r>
              <a:rPr lang="es-ES" dirty="0"/>
              <a:t> de todos los nodos con los que se conecta.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5291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id="{CD112DC4-2BDE-4E3C-A290-F99375D8DC71}"/>
              </a:ext>
            </a:extLst>
          </p:cNvPr>
          <p:cNvSpPr txBox="1"/>
          <p:nvPr/>
        </p:nvSpPr>
        <p:spPr>
          <a:xfrm>
            <a:off x="1385645" y="87474"/>
            <a:ext cx="7043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Con estas medidas creamos un nuevo gráfico, el diagrama zigurat</a:t>
            </a:r>
          </a:p>
        </p:txBody>
      </p:sp>
      <p:pic>
        <p:nvPicPr>
          <p:cNvPr id="3" name="Imagen 23">
            <a:extLst>
              <a:ext uri="{FF2B5EF4-FFF2-40B4-BE49-F238E27FC236}">
                <a16:creationId xmlns:a16="http://schemas.microsoft.com/office/drawing/2014/main" id="{4CD7CA41-D864-4879-AB34-45F507E2A6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4550" y="938282"/>
            <a:ext cx="5423680" cy="4315016"/>
          </a:xfrm>
          <a:prstGeom prst="rect">
            <a:avLst/>
          </a:prstGeom>
        </p:spPr>
      </p:pic>
      <p:sp>
        <p:nvSpPr>
          <p:cNvPr id="4" name="Flecha: a la derecha 30">
            <a:extLst>
              <a:ext uri="{FF2B5EF4-FFF2-40B4-BE49-F238E27FC236}">
                <a16:creationId xmlns:a16="http://schemas.microsoft.com/office/drawing/2014/main" id="{43193FF1-86BD-4382-AED6-2F9902680DA1}"/>
              </a:ext>
            </a:extLst>
          </p:cNvPr>
          <p:cNvSpPr/>
          <p:nvPr/>
        </p:nvSpPr>
        <p:spPr>
          <a:xfrm rot="2286862">
            <a:off x="4712194" y="2327906"/>
            <a:ext cx="685067" cy="3517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5" name="CuadroTexto 31">
            <a:extLst>
              <a:ext uri="{FF2B5EF4-FFF2-40B4-BE49-F238E27FC236}">
                <a16:creationId xmlns:a16="http://schemas.microsoft.com/office/drawing/2014/main" id="{DCB39EFD-352F-4772-B84D-A03DA3245408}"/>
              </a:ext>
            </a:extLst>
          </p:cNvPr>
          <p:cNvSpPr txBox="1"/>
          <p:nvPr/>
        </p:nvSpPr>
        <p:spPr>
          <a:xfrm>
            <a:off x="2627784" y="264896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Esto permite tener una visión mucho más rica de la estructura interna de la red</a:t>
            </a:r>
          </a:p>
        </p:txBody>
      </p:sp>
    </p:spTree>
    <p:extLst>
      <p:ext uri="{BB962C8B-B14F-4D97-AF65-F5344CB8AC3E}">
        <p14:creationId xmlns:p14="http://schemas.microsoft.com/office/powerpoint/2010/main" val="169288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BB54E10-9C0E-4F96-AA25-7C427924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77" y="636643"/>
            <a:ext cx="6865235" cy="45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5 Grupo">
            <a:extLst>
              <a:ext uri="{FF2B5EF4-FFF2-40B4-BE49-F238E27FC236}">
                <a16:creationId xmlns:a16="http://schemas.microsoft.com/office/drawing/2014/main" id="{64156218-7E96-4198-88C3-46F6FCA0B9AE}"/>
              </a:ext>
            </a:extLst>
          </p:cNvPr>
          <p:cNvGrpSpPr/>
          <p:nvPr/>
        </p:nvGrpSpPr>
        <p:grpSpPr>
          <a:xfrm>
            <a:off x="3706463" y="2066807"/>
            <a:ext cx="1540799" cy="2411380"/>
            <a:chOff x="2952437" y="2711118"/>
            <a:chExt cx="2054398" cy="3215173"/>
          </a:xfrm>
        </p:grpSpPr>
        <p:grpSp>
          <p:nvGrpSpPr>
            <p:cNvPr id="4" name="14 Grupo">
              <a:extLst>
                <a:ext uri="{FF2B5EF4-FFF2-40B4-BE49-F238E27FC236}">
                  <a16:creationId xmlns:a16="http://schemas.microsoft.com/office/drawing/2014/main" id="{44DEBE01-7F83-4830-BA61-B3CA9E0B9591}"/>
                </a:ext>
              </a:extLst>
            </p:cNvPr>
            <p:cNvGrpSpPr/>
            <p:nvPr/>
          </p:nvGrpSpPr>
          <p:grpSpPr>
            <a:xfrm>
              <a:off x="2965472" y="5360914"/>
              <a:ext cx="2038578" cy="565377"/>
              <a:chOff x="2965472" y="5360914"/>
              <a:chExt cx="2038578" cy="565377"/>
            </a:xfrm>
          </p:grpSpPr>
          <p:sp>
            <p:nvSpPr>
              <p:cNvPr id="8" name="9 Flecha abajo">
                <a:extLst>
                  <a:ext uri="{FF2B5EF4-FFF2-40B4-BE49-F238E27FC236}">
                    <a16:creationId xmlns:a16="http://schemas.microsoft.com/office/drawing/2014/main" id="{A9321DB0-78EC-4059-A9B5-28795BC123EF}"/>
                  </a:ext>
                </a:extLst>
              </p:cNvPr>
              <p:cNvSpPr/>
              <p:nvPr/>
            </p:nvSpPr>
            <p:spPr>
              <a:xfrm rot="5400000">
                <a:off x="3860901" y="4465485"/>
                <a:ext cx="247717" cy="2038576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10 CuadroTexto">
                <a:extLst>
                  <a:ext uri="{FF2B5EF4-FFF2-40B4-BE49-F238E27FC236}">
                    <a16:creationId xmlns:a16="http://schemas.microsoft.com/office/drawing/2014/main" id="{5942C4B7-7489-43B0-963E-940B6E9F0DD3}"/>
                  </a:ext>
                </a:extLst>
              </p:cNvPr>
              <p:cNvSpPr txBox="1"/>
              <p:nvPr/>
            </p:nvSpPr>
            <p:spPr>
              <a:xfrm>
                <a:off x="3473879" y="5595346"/>
                <a:ext cx="1530171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13" b="1" dirty="0" err="1">
                    <a:solidFill>
                      <a:srgbClr val="FF0000"/>
                    </a:solidFill>
                  </a:rPr>
                  <a:t>Connectividad</a:t>
                </a:r>
                <a:endParaRPr lang="es-ES" sz="1013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" name="11 Grupo">
              <a:extLst>
                <a:ext uri="{FF2B5EF4-FFF2-40B4-BE49-F238E27FC236}">
                  <a16:creationId xmlns:a16="http://schemas.microsoft.com/office/drawing/2014/main" id="{5B898843-8C6D-4B33-9F9C-C2184CCA8A84}"/>
                </a:ext>
              </a:extLst>
            </p:cNvPr>
            <p:cNvGrpSpPr/>
            <p:nvPr/>
          </p:nvGrpSpPr>
          <p:grpSpPr>
            <a:xfrm>
              <a:off x="2952437" y="2711118"/>
              <a:ext cx="2054398" cy="625716"/>
              <a:chOff x="2952437" y="2711118"/>
              <a:chExt cx="2054398" cy="625716"/>
            </a:xfrm>
          </p:grpSpPr>
          <p:sp>
            <p:nvSpPr>
              <p:cNvPr id="6" name="12 Flecha abajo">
                <a:extLst>
                  <a:ext uri="{FF2B5EF4-FFF2-40B4-BE49-F238E27FC236}">
                    <a16:creationId xmlns:a16="http://schemas.microsoft.com/office/drawing/2014/main" id="{DDC11974-FA5E-4CC2-872A-2D988F9A64EF}"/>
                  </a:ext>
                </a:extLst>
              </p:cNvPr>
              <p:cNvSpPr/>
              <p:nvPr/>
            </p:nvSpPr>
            <p:spPr>
              <a:xfrm rot="5400000">
                <a:off x="3847866" y="2193688"/>
                <a:ext cx="247717" cy="2038576"/>
              </a:xfrm>
              <a:prstGeom prst="downArrow">
                <a:avLst/>
              </a:pr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13 CuadroTexto">
                <a:extLst>
                  <a:ext uri="{FF2B5EF4-FFF2-40B4-BE49-F238E27FC236}">
                    <a16:creationId xmlns:a16="http://schemas.microsoft.com/office/drawing/2014/main" id="{0589B51F-74A3-4D19-959D-726467992950}"/>
                  </a:ext>
                </a:extLst>
              </p:cNvPr>
              <p:cNvSpPr txBox="1"/>
              <p:nvPr/>
            </p:nvSpPr>
            <p:spPr>
              <a:xfrm>
                <a:off x="3476664" y="2711118"/>
                <a:ext cx="1530171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13" b="1" dirty="0" err="1">
                    <a:solidFill>
                      <a:srgbClr val="4F81BD"/>
                    </a:solidFill>
                  </a:rPr>
                  <a:t>Connectividad</a:t>
                </a:r>
                <a:endParaRPr lang="es-ES" sz="1013" b="1" dirty="0">
                  <a:solidFill>
                    <a:srgbClr val="4F81BD"/>
                  </a:solidFill>
                </a:endParaRPr>
              </a:p>
            </p:txBody>
          </p:sp>
        </p:grpSp>
      </p:grpSp>
      <p:grpSp>
        <p:nvGrpSpPr>
          <p:cNvPr id="10" name="8195 Grupo">
            <a:extLst>
              <a:ext uri="{FF2B5EF4-FFF2-40B4-BE49-F238E27FC236}">
                <a16:creationId xmlns:a16="http://schemas.microsoft.com/office/drawing/2014/main" id="{3E2AE4DB-2FF4-40D8-B33A-91CCFCC5EEB2}"/>
              </a:ext>
            </a:extLst>
          </p:cNvPr>
          <p:cNvGrpSpPr/>
          <p:nvPr/>
        </p:nvGrpSpPr>
        <p:grpSpPr>
          <a:xfrm>
            <a:off x="7202507" y="1767047"/>
            <a:ext cx="1293647" cy="3100766"/>
            <a:chOff x="7613830" y="2311438"/>
            <a:chExt cx="1724863" cy="4134355"/>
          </a:xfrm>
        </p:grpSpPr>
        <p:sp>
          <p:nvSpPr>
            <p:cNvPr id="11" name="19 Flecha abajo">
              <a:extLst>
                <a:ext uri="{FF2B5EF4-FFF2-40B4-BE49-F238E27FC236}">
                  <a16:creationId xmlns:a16="http://schemas.microsoft.com/office/drawing/2014/main" id="{ECFC9956-7B91-4621-98C6-298A73E1AF2F}"/>
                </a:ext>
              </a:extLst>
            </p:cNvPr>
            <p:cNvSpPr/>
            <p:nvPr/>
          </p:nvSpPr>
          <p:spPr>
            <a:xfrm>
              <a:off x="7632011" y="5439879"/>
              <a:ext cx="216024" cy="1005914"/>
            </a:xfrm>
            <a:prstGeom prst="downArrow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 dirty="0"/>
            </a:p>
          </p:txBody>
        </p:sp>
        <p:grpSp>
          <p:nvGrpSpPr>
            <p:cNvPr id="12" name="17 Grupo">
              <a:extLst>
                <a:ext uri="{FF2B5EF4-FFF2-40B4-BE49-F238E27FC236}">
                  <a16:creationId xmlns:a16="http://schemas.microsoft.com/office/drawing/2014/main" id="{569949B5-3A10-492F-8E88-BAB1E92B6C93}"/>
                </a:ext>
              </a:extLst>
            </p:cNvPr>
            <p:cNvGrpSpPr/>
            <p:nvPr/>
          </p:nvGrpSpPr>
          <p:grpSpPr>
            <a:xfrm>
              <a:off x="7613830" y="2311438"/>
              <a:ext cx="1724863" cy="4111574"/>
              <a:chOff x="7613830" y="2311438"/>
              <a:chExt cx="1724863" cy="4111574"/>
            </a:xfrm>
          </p:grpSpPr>
          <p:sp>
            <p:nvSpPr>
              <p:cNvPr id="13" name="16 Flecha abajo">
                <a:extLst>
                  <a:ext uri="{FF2B5EF4-FFF2-40B4-BE49-F238E27FC236}">
                    <a16:creationId xmlns:a16="http://schemas.microsoft.com/office/drawing/2014/main" id="{44888BE7-D619-4CB0-B16B-8B0544908778}"/>
                  </a:ext>
                </a:extLst>
              </p:cNvPr>
              <p:cNvSpPr/>
              <p:nvPr/>
            </p:nvSpPr>
            <p:spPr>
              <a:xfrm flipV="1">
                <a:off x="7668344" y="2711118"/>
                <a:ext cx="216024" cy="1005914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13"/>
              </a:p>
            </p:txBody>
          </p:sp>
          <p:sp>
            <p:nvSpPr>
              <p:cNvPr id="14" name="20 CuadroTexto">
                <a:extLst>
                  <a:ext uri="{FF2B5EF4-FFF2-40B4-BE49-F238E27FC236}">
                    <a16:creationId xmlns:a16="http://schemas.microsoft.com/office/drawing/2014/main" id="{77DDD70F-5745-4955-AFD0-A2E6AD10F87C}"/>
                  </a:ext>
                </a:extLst>
              </p:cNvPr>
              <p:cNvSpPr txBox="1"/>
              <p:nvPr/>
            </p:nvSpPr>
            <p:spPr>
              <a:xfrm>
                <a:off x="7613830" y="2311438"/>
                <a:ext cx="1530170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13" b="1" dirty="0">
                    <a:solidFill>
                      <a:srgbClr val="FF0000"/>
                    </a:solidFill>
                  </a:rPr>
                  <a:t>Centralidad</a:t>
                </a:r>
              </a:p>
            </p:txBody>
          </p:sp>
          <p:sp>
            <p:nvSpPr>
              <p:cNvPr id="15" name="21 CuadroTexto">
                <a:extLst>
                  <a:ext uri="{FF2B5EF4-FFF2-40B4-BE49-F238E27FC236}">
                    <a16:creationId xmlns:a16="http://schemas.microsoft.com/office/drawing/2014/main" id="{A1149A04-D758-4BB7-BC90-C1DCE759C9A2}"/>
                  </a:ext>
                </a:extLst>
              </p:cNvPr>
              <p:cNvSpPr txBox="1"/>
              <p:nvPr/>
            </p:nvSpPr>
            <p:spPr>
              <a:xfrm>
                <a:off x="7808523" y="6092067"/>
                <a:ext cx="1530170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13" b="1" dirty="0">
                    <a:solidFill>
                      <a:srgbClr val="4F81BD"/>
                    </a:solidFill>
                  </a:rPr>
                  <a:t>Centralidad</a:t>
                </a:r>
              </a:p>
            </p:txBody>
          </p:sp>
        </p:grpSp>
      </p:grpSp>
      <p:grpSp>
        <p:nvGrpSpPr>
          <p:cNvPr id="16" name="27 Grupo">
            <a:extLst>
              <a:ext uri="{FF2B5EF4-FFF2-40B4-BE49-F238E27FC236}">
                <a16:creationId xmlns:a16="http://schemas.microsoft.com/office/drawing/2014/main" id="{36E8E10D-A538-48B8-BA20-E77B98F6DE91}"/>
              </a:ext>
            </a:extLst>
          </p:cNvPr>
          <p:cNvGrpSpPr/>
          <p:nvPr/>
        </p:nvGrpSpPr>
        <p:grpSpPr>
          <a:xfrm>
            <a:off x="1492134" y="1382493"/>
            <a:ext cx="6777372" cy="2985984"/>
            <a:chOff x="0" y="1798700"/>
            <a:chExt cx="9036496" cy="3981312"/>
          </a:xfrm>
        </p:grpSpPr>
        <p:sp>
          <p:nvSpPr>
            <p:cNvPr id="17" name="24 Elipse">
              <a:extLst>
                <a:ext uri="{FF2B5EF4-FFF2-40B4-BE49-F238E27FC236}">
                  <a16:creationId xmlns:a16="http://schemas.microsoft.com/office/drawing/2014/main" id="{F1B0BC6B-9350-424E-855F-E1E1E656318C}"/>
                </a:ext>
              </a:extLst>
            </p:cNvPr>
            <p:cNvSpPr/>
            <p:nvPr/>
          </p:nvSpPr>
          <p:spPr>
            <a:xfrm>
              <a:off x="0" y="3310155"/>
              <a:ext cx="1259632" cy="91440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/>
            </a:p>
          </p:txBody>
        </p:sp>
        <p:sp>
          <p:nvSpPr>
            <p:cNvPr id="18" name="25 Elipse">
              <a:extLst>
                <a:ext uri="{FF2B5EF4-FFF2-40B4-BE49-F238E27FC236}">
                  <a16:creationId xmlns:a16="http://schemas.microsoft.com/office/drawing/2014/main" id="{8AD16592-7EF8-4B59-BBAE-58878BAE0383}"/>
                </a:ext>
              </a:extLst>
            </p:cNvPr>
            <p:cNvSpPr/>
            <p:nvPr/>
          </p:nvSpPr>
          <p:spPr>
            <a:xfrm rot="19289723">
              <a:off x="1001621" y="1798700"/>
              <a:ext cx="1019425" cy="466614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/>
            </a:p>
          </p:txBody>
        </p:sp>
        <p:sp>
          <p:nvSpPr>
            <p:cNvPr id="19" name="26 Elipse">
              <a:extLst>
                <a:ext uri="{FF2B5EF4-FFF2-40B4-BE49-F238E27FC236}">
                  <a16:creationId xmlns:a16="http://schemas.microsoft.com/office/drawing/2014/main" id="{8CF9CB9D-10F7-4D5E-A6AC-3F8D6A16CC4E}"/>
                </a:ext>
              </a:extLst>
            </p:cNvPr>
            <p:cNvSpPr/>
            <p:nvPr/>
          </p:nvSpPr>
          <p:spPr>
            <a:xfrm>
              <a:off x="8244408" y="5484773"/>
              <a:ext cx="792088" cy="295239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/>
            </a:p>
          </p:txBody>
        </p:sp>
        <p:sp>
          <p:nvSpPr>
            <p:cNvPr id="20" name="28 CuadroTexto">
              <a:extLst>
                <a:ext uri="{FF2B5EF4-FFF2-40B4-BE49-F238E27FC236}">
                  <a16:creationId xmlns:a16="http://schemas.microsoft.com/office/drawing/2014/main" id="{BC732B50-1E4A-463A-A1E2-C27B031A3925}"/>
                </a:ext>
              </a:extLst>
            </p:cNvPr>
            <p:cNvSpPr txBox="1"/>
            <p:nvPr/>
          </p:nvSpPr>
          <p:spPr>
            <a:xfrm>
              <a:off x="746248" y="4779341"/>
              <a:ext cx="1775280" cy="9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13" b="1" dirty="0">
                  <a:solidFill>
                    <a:srgbClr val="00B050"/>
                  </a:solidFill>
                </a:rPr>
                <a:t>Las especies de la 1-Shell pueden estar representadas en un único nodo</a:t>
              </a:r>
            </a:p>
          </p:txBody>
        </p:sp>
      </p:grpSp>
      <p:grpSp>
        <p:nvGrpSpPr>
          <p:cNvPr id="21" name="8192 Grupo">
            <a:extLst>
              <a:ext uri="{FF2B5EF4-FFF2-40B4-BE49-F238E27FC236}">
                <a16:creationId xmlns:a16="http://schemas.microsoft.com/office/drawing/2014/main" id="{A20BCE0B-3A6E-4636-96D1-17BEF853C8B0}"/>
              </a:ext>
            </a:extLst>
          </p:cNvPr>
          <p:cNvGrpSpPr/>
          <p:nvPr/>
        </p:nvGrpSpPr>
        <p:grpSpPr>
          <a:xfrm>
            <a:off x="4059171" y="1905547"/>
            <a:ext cx="3454252" cy="2826170"/>
            <a:chOff x="3422715" y="2496104"/>
            <a:chExt cx="4605669" cy="3768227"/>
          </a:xfrm>
        </p:grpSpPr>
        <p:sp>
          <p:nvSpPr>
            <p:cNvPr id="22" name="8191 Lágrima">
              <a:extLst>
                <a:ext uri="{FF2B5EF4-FFF2-40B4-BE49-F238E27FC236}">
                  <a16:creationId xmlns:a16="http://schemas.microsoft.com/office/drawing/2014/main" id="{68EF8690-D114-4FF0-9564-47846684AF22}"/>
                </a:ext>
              </a:extLst>
            </p:cNvPr>
            <p:cNvSpPr/>
            <p:nvPr/>
          </p:nvSpPr>
          <p:spPr>
            <a:xfrm>
              <a:off x="3422715" y="2496104"/>
              <a:ext cx="4605669" cy="3768227"/>
            </a:xfrm>
            <a:prstGeom prst="teardrop">
              <a:avLst>
                <a:gd name="adj" fmla="val 70525"/>
              </a:avLst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/>
            </a:p>
          </p:txBody>
        </p:sp>
        <p:sp>
          <p:nvSpPr>
            <p:cNvPr id="23" name="33 CuadroTexto">
              <a:extLst>
                <a:ext uri="{FF2B5EF4-FFF2-40B4-BE49-F238E27FC236}">
                  <a16:creationId xmlns:a16="http://schemas.microsoft.com/office/drawing/2014/main" id="{316EABB4-3D36-4BC1-965E-BFED0B5419C7}"/>
                </a:ext>
              </a:extLst>
            </p:cNvPr>
            <p:cNvSpPr txBox="1"/>
            <p:nvPr/>
          </p:nvSpPr>
          <p:spPr>
            <a:xfrm>
              <a:off x="5004048" y="3789040"/>
              <a:ext cx="3024336" cy="53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13" b="1" dirty="0">
                  <a:solidFill>
                    <a:srgbClr val="7030A0"/>
                  </a:solidFill>
                </a:rPr>
                <a:t>El espacio central libre con forma de almendra permite trazar los enlaces</a:t>
              </a:r>
            </a:p>
          </p:txBody>
        </p:sp>
      </p:grpSp>
      <p:sp>
        <p:nvSpPr>
          <p:cNvPr id="26" name="35 CuadroTexto">
            <a:extLst>
              <a:ext uri="{FF2B5EF4-FFF2-40B4-BE49-F238E27FC236}">
                <a16:creationId xmlns:a16="http://schemas.microsoft.com/office/drawing/2014/main" id="{B117A9A3-DF53-42E5-A74D-AD6EE62D1BC7}"/>
              </a:ext>
            </a:extLst>
          </p:cNvPr>
          <p:cNvSpPr txBox="1"/>
          <p:nvPr/>
        </p:nvSpPr>
        <p:spPr>
          <a:xfrm>
            <a:off x="1277635" y="90158"/>
            <a:ext cx="760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Berlin Sans FB" panose="020E0602020502020306" pitchFamily="34" charset="0"/>
              </a:rPr>
              <a:t>El espacio se organiza de acuerdo a las k-</a:t>
            </a:r>
            <a:r>
              <a:rPr lang="es-ES" sz="2100" dirty="0" err="1">
                <a:latin typeface="Berlin Sans FB" panose="020E0602020502020306" pitchFamily="34" charset="0"/>
              </a:rPr>
              <a:t>shells</a:t>
            </a:r>
            <a:r>
              <a:rPr lang="es-ES" sz="2100" dirty="0">
                <a:latin typeface="Berlin Sans FB" panose="020E0602020502020306" pitchFamily="34" charset="0"/>
              </a:rPr>
              <a:t> con la Shell de k máxima en el centro</a:t>
            </a:r>
          </a:p>
        </p:txBody>
      </p:sp>
    </p:spTree>
    <p:extLst>
      <p:ext uri="{BB962C8B-B14F-4D97-AF65-F5344CB8AC3E}">
        <p14:creationId xmlns:p14="http://schemas.microsoft.com/office/powerpoint/2010/main" val="1502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id="{CACC5BCD-D1B2-4D28-935F-7F8D8EF36CFE}"/>
              </a:ext>
            </a:extLst>
          </p:cNvPr>
          <p:cNvSpPr txBox="1"/>
          <p:nvPr/>
        </p:nvSpPr>
        <p:spPr>
          <a:xfrm>
            <a:off x="1385646" y="87474"/>
            <a:ext cx="63962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¿Conoces esta red?</a:t>
            </a:r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9DBDDBC5-8134-447E-A8B3-6B2F7C15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56" y="685724"/>
            <a:ext cx="4429125" cy="4093369"/>
          </a:xfrm>
          <a:prstGeom prst="rect">
            <a:avLst/>
          </a:prstGeom>
        </p:spPr>
      </p:pic>
      <p:sp>
        <p:nvSpPr>
          <p:cNvPr id="4" name="CuadroTexto 8">
            <a:extLst>
              <a:ext uri="{FF2B5EF4-FFF2-40B4-BE49-F238E27FC236}">
                <a16:creationId xmlns:a16="http://schemas.microsoft.com/office/drawing/2014/main" id="{6538BAFF-9191-4007-B6E2-3225B51C0A33}"/>
              </a:ext>
            </a:extLst>
          </p:cNvPr>
          <p:cNvSpPr txBox="1"/>
          <p:nvPr/>
        </p:nvSpPr>
        <p:spPr>
          <a:xfrm>
            <a:off x="5876510" y="150412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+mj-lt"/>
              </a:rPr>
              <a:t>Safariland</a:t>
            </a:r>
            <a:r>
              <a:rPr lang="es-ES" sz="1200" dirty="0">
                <a:latin typeface="+mj-lt"/>
              </a:rPr>
              <a:t>, el ejemplo del paquete R </a:t>
            </a:r>
            <a:r>
              <a:rPr lang="es-ES" sz="1200" dirty="0" err="1">
                <a:latin typeface="+mj-lt"/>
              </a:rPr>
              <a:t>bipartite</a:t>
            </a:r>
            <a:endParaRPr lang="es-E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122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779D74-BB9A-4810-B9D7-47880590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845" y="631379"/>
            <a:ext cx="4817162" cy="4120830"/>
          </a:xfrm>
          <a:prstGeom prst="rect">
            <a:avLst/>
          </a:prstGeom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FC0334DE-6143-4372-BA5D-638D3E90E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77" y="897565"/>
            <a:ext cx="1910267" cy="1765457"/>
          </a:xfrm>
          <a:prstGeom prst="rect">
            <a:avLst/>
          </a:prstGeom>
        </p:spPr>
      </p:pic>
      <p:sp>
        <p:nvSpPr>
          <p:cNvPr id="4" name="5 CuadroTexto">
            <a:extLst>
              <a:ext uri="{FF2B5EF4-FFF2-40B4-BE49-F238E27FC236}">
                <a16:creationId xmlns:a16="http://schemas.microsoft.com/office/drawing/2014/main" id="{3C7455AF-5FD6-499F-98C0-CAB1538C7B32}"/>
              </a:ext>
            </a:extLst>
          </p:cNvPr>
          <p:cNvSpPr txBox="1"/>
          <p:nvPr/>
        </p:nvSpPr>
        <p:spPr>
          <a:xfrm>
            <a:off x="1385646" y="87474"/>
            <a:ext cx="63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1800" dirty="0"/>
              <a:t>El diagrama zigurat de la misma red</a:t>
            </a:r>
          </a:p>
        </p:txBody>
      </p:sp>
    </p:spTree>
    <p:extLst>
      <p:ext uri="{BB962C8B-B14F-4D97-AF65-F5344CB8AC3E}">
        <p14:creationId xmlns:p14="http://schemas.microsoft.com/office/powerpoint/2010/main" val="412801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id="{C86BDE4C-12CE-4F90-BDE0-E9A119A49EAD}"/>
              </a:ext>
            </a:extLst>
          </p:cNvPr>
          <p:cNvSpPr txBox="1"/>
          <p:nvPr/>
        </p:nvSpPr>
        <p:spPr>
          <a:xfrm>
            <a:off x="1876097" y="44971"/>
            <a:ext cx="63962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Las redes son variadas y muy hermosas</a:t>
            </a:r>
          </a:p>
        </p:txBody>
      </p:sp>
      <p:pic>
        <p:nvPicPr>
          <p:cNvPr id="3" name="Picture 2" descr="https://www.researchgate.net/profile/Javier_Garcia-Algarra/project/BipartGraph/attachment/59560abe82999c3ee923b0d7/AS:510864810037248@1498811070447/image/rb2017_pol_buffer-ziggurat.png">
            <a:extLst>
              <a:ext uri="{FF2B5EF4-FFF2-40B4-BE49-F238E27FC236}">
                <a16:creationId xmlns:a16="http://schemas.microsoft.com/office/drawing/2014/main" id="{91873013-D819-423B-9612-67F12EAC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44" y="608679"/>
            <a:ext cx="5552780" cy="39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754C20EC-95EE-47CF-BFC3-E8D2C125832A}"/>
              </a:ext>
            </a:extLst>
          </p:cNvPr>
          <p:cNvSpPr txBox="1"/>
          <p:nvPr/>
        </p:nvSpPr>
        <p:spPr>
          <a:xfrm>
            <a:off x="1449976" y="4521448"/>
            <a:ext cx="650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Ramírez Burbano et al: </a:t>
            </a:r>
            <a:r>
              <a:rPr lang="en-US" sz="900" dirty="0"/>
              <a:t>The role of the endemic and critically endangered Colorful </a:t>
            </a:r>
            <a:r>
              <a:rPr lang="en-US" sz="900" dirty="0" err="1"/>
              <a:t>Puffleg</a:t>
            </a:r>
            <a:r>
              <a:rPr lang="en-US" sz="900" dirty="0"/>
              <a:t> </a:t>
            </a:r>
            <a:r>
              <a:rPr lang="en-US" sz="900" dirty="0" err="1"/>
              <a:t>Eriocnemis</a:t>
            </a:r>
            <a:r>
              <a:rPr lang="en-US" sz="900" dirty="0"/>
              <a:t> mirabilis in plant-hummingbird networks of the Colombian Andes. May 2017 </a:t>
            </a:r>
            <a:r>
              <a:rPr lang="en-US" sz="900" dirty="0" err="1"/>
              <a:t>Biotropica</a:t>
            </a:r>
            <a:r>
              <a:rPr lang="en-US" sz="900" dirty="0"/>
              <a:t> 49(4)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11273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F88E5E-11AB-40F7-9FFF-7831D8F8F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6" y="573528"/>
            <a:ext cx="6396228" cy="4308309"/>
          </a:xfrm>
          <a:prstGeom prst="rect">
            <a:avLst/>
          </a:prstGeom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550B3A79-8778-4D6C-8219-27BF812F207B}"/>
              </a:ext>
            </a:extLst>
          </p:cNvPr>
          <p:cNvSpPr txBox="1"/>
          <p:nvPr/>
        </p:nvSpPr>
        <p:spPr>
          <a:xfrm>
            <a:off x="5146403" y="4120090"/>
            <a:ext cx="283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L. He, Y. Wang, Y. Yang, L. Huang, and Z. </a:t>
            </a:r>
            <a:r>
              <a:rPr lang="es-ES" sz="900" dirty="0" err="1"/>
              <a:t>Wen</a:t>
            </a:r>
            <a:r>
              <a:rPr lang="es-ES" sz="900" dirty="0"/>
              <a:t>, “</a:t>
            </a:r>
            <a:r>
              <a:rPr lang="es-ES" sz="900" dirty="0" err="1"/>
              <a:t>Identifying</a:t>
            </a:r>
            <a:endParaRPr lang="es-ES" sz="900" dirty="0"/>
          </a:p>
          <a:p>
            <a:r>
              <a:rPr lang="es-ES" sz="900" dirty="0" err="1"/>
              <a:t>the</a:t>
            </a:r>
            <a:r>
              <a:rPr lang="es-ES" sz="900" dirty="0"/>
              <a:t> gene </a:t>
            </a:r>
            <a:r>
              <a:rPr lang="es-ES" sz="900" dirty="0" err="1"/>
              <a:t>signatures</a:t>
            </a:r>
            <a:r>
              <a:rPr lang="es-ES" sz="900" dirty="0"/>
              <a:t> </a:t>
            </a:r>
            <a:r>
              <a:rPr lang="es-ES" sz="900" dirty="0" err="1"/>
              <a:t>from</a:t>
            </a:r>
            <a:r>
              <a:rPr lang="es-ES" sz="900" dirty="0"/>
              <a:t> gene-</a:t>
            </a:r>
            <a:r>
              <a:rPr lang="es-ES" sz="900" dirty="0" err="1"/>
              <a:t>pathway</a:t>
            </a:r>
            <a:r>
              <a:rPr lang="es-ES" sz="900" dirty="0"/>
              <a:t> </a:t>
            </a:r>
            <a:r>
              <a:rPr lang="es-ES" sz="900" dirty="0" err="1"/>
              <a:t>bipartite</a:t>
            </a:r>
            <a:r>
              <a:rPr lang="es-ES" sz="900" dirty="0"/>
              <a:t> </a:t>
            </a:r>
            <a:r>
              <a:rPr lang="es-ES" sz="900" dirty="0" err="1"/>
              <a:t>network</a:t>
            </a:r>
            <a:r>
              <a:rPr lang="es-ES" sz="900" dirty="0"/>
              <a:t> </a:t>
            </a:r>
            <a:r>
              <a:rPr lang="es-ES" sz="900" dirty="0" err="1"/>
              <a:t>guarantees</a:t>
            </a:r>
            <a:r>
              <a:rPr lang="es-ES" sz="900" dirty="0"/>
              <a:t> </a:t>
            </a:r>
            <a:r>
              <a:rPr lang="es-ES" sz="900" dirty="0" err="1"/>
              <a:t>the</a:t>
            </a:r>
            <a:r>
              <a:rPr lang="es-ES" sz="900" dirty="0"/>
              <a:t> </a:t>
            </a:r>
            <a:r>
              <a:rPr lang="es-ES" sz="900" dirty="0" err="1"/>
              <a:t>robust</a:t>
            </a:r>
            <a:r>
              <a:rPr lang="es-ES" sz="900" dirty="0"/>
              <a:t> </a:t>
            </a:r>
            <a:r>
              <a:rPr lang="es-ES" sz="900" dirty="0" err="1"/>
              <a:t>model</a:t>
            </a:r>
            <a:r>
              <a:rPr lang="es-ES" sz="900" dirty="0"/>
              <a:t> performance </a:t>
            </a:r>
            <a:r>
              <a:rPr lang="es-ES" sz="900" dirty="0" err="1"/>
              <a:t>on</a:t>
            </a:r>
            <a:r>
              <a:rPr lang="es-ES" sz="900" dirty="0"/>
              <a:t> </a:t>
            </a:r>
            <a:r>
              <a:rPr lang="es-ES" sz="900" dirty="0" err="1"/>
              <a:t>predicting</a:t>
            </a:r>
            <a:r>
              <a:rPr lang="es-ES" sz="900" dirty="0"/>
              <a:t> </a:t>
            </a:r>
            <a:r>
              <a:rPr lang="es-ES" sz="900" dirty="0" err="1"/>
              <a:t>the</a:t>
            </a:r>
            <a:r>
              <a:rPr lang="es-ES" sz="900" dirty="0"/>
              <a:t> cáncer prognosis,” </a:t>
            </a:r>
            <a:r>
              <a:rPr lang="es-ES" sz="900" dirty="0" err="1"/>
              <a:t>BioMed</a:t>
            </a:r>
            <a:r>
              <a:rPr lang="es-ES" sz="900" dirty="0"/>
              <a:t> </a:t>
            </a:r>
            <a:r>
              <a:rPr lang="es-ES" sz="900" dirty="0" err="1"/>
              <a:t>Research</a:t>
            </a:r>
            <a:r>
              <a:rPr lang="es-ES" sz="900" dirty="0"/>
              <a:t> International, vol. 2014.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BCA04C83-5D6A-4EF1-ADAE-A724189E1245}"/>
              </a:ext>
            </a:extLst>
          </p:cNvPr>
          <p:cNvSpPr txBox="1"/>
          <p:nvPr/>
        </p:nvSpPr>
        <p:spPr>
          <a:xfrm>
            <a:off x="1876097" y="44971"/>
            <a:ext cx="63962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Las redes son variadas y muy hermosas</a:t>
            </a:r>
          </a:p>
        </p:txBody>
      </p:sp>
    </p:spTree>
    <p:extLst>
      <p:ext uri="{BB962C8B-B14F-4D97-AF65-F5344CB8AC3E}">
        <p14:creationId xmlns:p14="http://schemas.microsoft.com/office/powerpoint/2010/main" val="177764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B318504A-FE52-43E0-AC68-E0891F4DB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47" y="897104"/>
            <a:ext cx="6858000" cy="3938315"/>
          </a:xfrm>
          <a:prstGeom prst="rect">
            <a:avLst/>
          </a:prstGeom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97063BF-7E66-4D1C-B89A-2A858CE0AFF7}"/>
              </a:ext>
            </a:extLst>
          </p:cNvPr>
          <p:cNvSpPr txBox="1"/>
          <p:nvPr/>
        </p:nvSpPr>
        <p:spPr>
          <a:xfrm>
            <a:off x="2573778" y="4466087"/>
            <a:ext cx="4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X. Yang, L. Gao, X. Guo et al., “A network based method for analysis of lncRNA-disease associations and prediction of </a:t>
            </a:r>
            <a:r>
              <a:rPr lang="en-US" sz="900" dirty="0" err="1"/>
              <a:t>lncRNAs</a:t>
            </a:r>
            <a:r>
              <a:rPr lang="en-US" sz="900" dirty="0"/>
              <a:t> implicated in diseases,” </a:t>
            </a:r>
            <a:r>
              <a:rPr lang="en-US" sz="900" dirty="0" err="1"/>
              <a:t>PLoS</a:t>
            </a:r>
            <a:r>
              <a:rPr lang="en-US" sz="900" dirty="0"/>
              <a:t> ONE, vol. 9, no. 1</a:t>
            </a:r>
            <a:endParaRPr lang="es-ES" sz="900" dirty="0"/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EA47959A-3717-4B6B-B447-B077F2BFE70B}"/>
              </a:ext>
            </a:extLst>
          </p:cNvPr>
          <p:cNvSpPr txBox="1"/>
          <p:nvPr/>
        </p:nvSpPr>
        <p:spPr>
          <a:xfrm>
            <a:off x="1876097" y="44971"/>
            <a:ext cx="63962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Las redes son variadas y muy hermosas</a:t>
            </a:r>
          </a:p>
        </p:txBody>
      </p:sp>
    </p:spTree>
    <p:extLst>
      <p:ext uri="{BB962C8B-B14F-4D97-AF65-F5344CB8AC3E}">
        <p14:creationId xmlns:p14="http://schemas.microsoft.com/office/powerpoint/2010/main" val="338358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942E47-D246-4F62-98ED-73D93DE2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20" y="874582"/>
            <a:ext cx="5599952" cy="3240360"/>
          </a:xfrm>
          <a:prstGeom prst="rect">
            <a:avLst/>
          </a:prstGeom>
        </p:spPr>
      </p:pic>
      <p:sp>
        <p:nvSpPr>
          <p:cNvPr id="3" name="5 CuadroTexto">
            <a:extLst>
              <a:ext uri="{FF2B5EF4-FFF2-40B4-BE49-F238E27FC236}">
                <a16:creationId xmlns:a16="http://schemas.microsoft.com/office/drawing/2014/main" id="{33C47D88-6678-445E-B09D-35BA5653D1C9}"/>
              </a:ext>
            </a:extLst>
          </p:cNvPr>
          <p:cNvSpPr txBox="1"/>
          <p:nvPr/>
        </p:nvSpPr>
        <p:spPr>
          <a:xfrm>
            <a:off x="1385646" y="87474"/>
            <a:ext cx="639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1800" dirty="0" err="1"/>
              <a:t>BipartGraph</a:t>
            </a:r>
            <a:r>
              <a:rPr lang="es-ES" sz="1800" dirty="0"/>
              <a:t>, la aplicación interactiva desarrollada en R para construir estos gráficos</a:t>
            </a:r>
            <a:endParaRPr lang="es-ES" sz="2100" dirty="0"/>
          </a:p>
          <a:p>
            <a:pPr algn="ctr"/>
            <a:endParaRPr lang="es-ES" sz="1800" dirty="0"/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B8EC883E-B015-4706-9751-FFFD3CF0630D}"/>
              </a:ext>
            </a:extLst>
          </p:cNvPr>
          <p:cNvSpPr/>
          <p:nvPr/>
        </p:nvSpPr>
        <p:spPr>
          <a:xfrm>
            <a:off x="1817694" y="4416763"/>
            <a:ext cx="238078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13" dirty="0">
                <a:hlinkClick r:id="rId4"/>
              </a:rPr>
              <a:t>https://github.com/jgalgarra/bipartgraph</a:t>
            </a:r>
            <a:endParaRPr lang="es-ES" sz="1013" dirty="0"/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31D85389-B998-4F26-B00A-F8CA730951BA}"/>
              </a:ext>
            </a:extLst>
          </p:cNvPr>
          <p:cNvSpPr/>
          <p:nvPr/>
        </p:nvSpPr>
        <p:spPr>
          <a:xfrm>
            <a:off x="1817693" y="4658170"/>
            <a:ext cx="221406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13" dirty="0">
                <a:hlinkClick r:id="rId5"/>
              </a:rPr>
              <a:t>http://aleph-tech.io:3838/bipartgraph</a:t>
            </a:r>
            <a:endParaRPr lang="es-ES" sz="1013" dirty="0"/>
          </a:p>
        </p:txBody>
      </p:sp>
    </p:spTree>
    <p:extLst>
      <p:ext uri="{BB962C8B-B14F-4D97-AF65-F5344CB8AC3E}">
        <p14:creationId xmlns:p14="http://schemas.microsoft.com/office/powerpoint/2010/main" val="254051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sultado de imagen de mutualistic network bipartite">
            <a:extLst>
              <a:ext uri="{FF2B5EF4-FFF2-40B4-BE49-F238E27FC236}">
                <a16:creationId xmlns:a16="http://schemas.microsoft.com/office/drawing/2014/main" id="{C9B2B759-F40C-4DCF-BF6D-04F41D33D4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6" name="AutoShape 8" descr="Resultado de imagen de mutualistic network bipartite">
            <a:extLst>
              <a:ext uri="{FF2B5EF4-FFF2-40B4-BE49-F238E27FC236}">
                <a16:creationId xmlns:a16="http://schemas.microsoft.com/office/drawing/2014/main" id="{BD77F850-1F7F-41C0-8FD5-F8737654B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7" name="AutoShape 12" descr="Resultado de imagen de mutualistic network bipartite">
            <a:extLst>
              <a:ext uri="{FF2B5EF4-FFF2-40B4-BE49-F238E27FC236}">
                <a16:creationId xmlns:a16="http://schemas.microsoft.com/office/drawing/2014/main" id="{486FCBD1-B657-42FB-8D33-4D1552063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88281" y="1202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8" name="AutoShape 14" descr="Resultado de imagen de mutualistic network bipartite">
            <a:extLst>
              <a:ext uri="{FF2B5EF4-FFF2-40B4-BE49-F238E27FC236}">
                <a16:creationId xmlns:a16="http://schemas.microsoft.com/office/drawing/2014/main" id="{3F2A7CAC-091D-4FF0-84C9-A31F581740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581" y="234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9" name="11 CuadroTexto">
            <a:extLst>
              <a:ext uri="{FF2B5EF4-FFF2-40B4-BE49-F238E27FC236}">
                <a16:creationId xmlns:a16="http://schemas.microsoft.com/office/drawing/2014/main" id="{6CF68CA4-3875-48DC-B6DE-9DB4767C341C}"/>
              </a:ext>
            </a:extLst>
          </p:cNvPr>
          <p:cNvSpPr txBox="1"/>
          <p:nvPr/>
        </p:nvSpPr>
        <p:spPr>
          <a:xfrm>
            <a:off x="1385646" y="87474"/>
            <a:ext cx="5940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sz="2100" dirty="0"/>
              <a:t>Van un ecólogo, un físico y un ingeniero…</a:t>
            </a:r>
          </a:p>
        </p:txBody>
      </p:sp>
      <p:pic>
        <p:nvPicPr>
          <p:cNvPr id="2" name="Picture 2" descr="https://lh6.googleusercontent.com/-F_J2t0sq9ps/VkL9n95rAeI/AAAAAAAAF9k/K3bwze53dXY/w500-h371-no/love-hippie-quotes.jpg">
            <a:extLst>
              <a:ext uri="{FF2B5EF4-FFF2-40B4-BE49-F238E27FC236}">
                <a16:creationId xmlns:a16="http://schemas.microsoft.com/office/drawing/2014/main" id="{6CF4FA1E-ADC3-43D2-B05C-C9278B7A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1" y="1252662"/>
            <a:ext cx="3861050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de spheric cow">
            <a:extLst>
              <a:ext uri="{FF2B5EF4-FFF2-40B4-BE49-F238E27FC236}">
                <a16:creationId xmlns:a16="http://schemas.microsoft.com/office/drawing/2014/main" id="{B2829ED4-C55A-40E5-A648-1ED7894C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6" y="1433169"/>
            <a:ext cx="2503885" cy="25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75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id="{D434C8B0-9D61-4896-9BEC-908FD36A1786}"/>
              </a:ext>
            </a:extLst>
          </p:cNvPr>
          <p:cNvSpPr txBox="1"/>
          <p:nvPr/>
        </p:nvSpPr>
        <p:spPr>
          <a:xfrm>
            <a:off x="1385646" y="87474"/>
            <a:ext cx="63962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Literatura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B644ACA0-758F-47D8-9CBD-04C6BDA667EC}"/>
              </a:ext>
            </a:extLst>
          </p:cNvPr>
          <p:cNvSpPr/>
          <p:nvPr/>
        </p:nvSpPr>
        <p:spPr>
          <a:xfrm>
            <a:off x="5482935" y="4183619"/>
            <a:ext cx="2754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Garcia-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Algarra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J., Pastor, J. M.,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Mouronte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M. L., &amp;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Galeano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J. (2018). A structural approach to disentangle the visualization of bipartite biological networks.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Complexity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2018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ES" sz="900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98292B0-D759-48B3-AFB4-42C47DF4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22" y="727234"/>
            <a:ext cx="2603134" cy="32738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ángulo 7">
            <a:extLst>
              <a:ext uri="{FF2B5EF4-FFF2-40B4-BE49-F238E27FC236}">
                <a16:creationId xmlns:a16="http://schemas.microsoft.com/office/drawing/2014/main" id="{6FD212F6-A312-4790-82CC-108025DC8FA5}"/>
              </a:ext>
            </a:extLst>
          </p:cNvPr>
          <p:cNvSpPr/>
          <p:nvPr/>
        </p:nvSpPr>
        <p:spPr>
          <a:xfrm>
            <a:off x="2220995" y="4183618"/>
            <a:ext cx="26462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García-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Algarra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J., Pastor, J. M.,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Iriondo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J. M., &amp;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Galeano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J. (2017). Ranking of critical species to preserve the functionality of mutualistic networks using the k-core decomposition. </a:t>
            </a:r>
            <a:r>
              <a:rPr lang="en-US" sz="900" i="1" dirty="0" err="1">
                <a:solidFill>
                  <a:srgbClr val="222222"/>
                </a:solidFill>
                <a:latin typeface="Arial" panose="020B0604020202020204" pitchFamily="34" charset="0"/>
              </a:rPr>
              <a:t>PeerJ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5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e3321.</a:t>
            </a:r>
            <a:endParaRPr lang="es-ES" sz="900" dirty="0"/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36A78BC7-4547-41F9-9B95-B0625FEC6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267" y="727235"/>
            <a:ext cx="2760939" cy="33483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78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sultado de imagen de mutualistic network bipartite">
            <a:extLst>
              <a:ext uri="{FF2B5EF4-FFF2-40B4-BE49-F238E27FC236}">
                <a16:creationId xmlns:a16="http://schemas.microsoft.com/office/drawing/2014/main" id="{C9B2B759-F40C-4DCF-BF6D-04F41D33D4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6" name="AutoShape 8" descr="Resultado de imagen de mutualistic network bipartite">
            <a:extLst>
              <a:ext uri="{FF2B5EF4-FFF2-40B4-BE49-F238E27FC236}">
                <a16:creationId xmlns:a16="http://schemas.microsoft.com/office/drawing/2014/main" id="{BD77F850-1F7F-41C0-8FD5-F8737654B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7" name="AutoShape 12" descr="Resultado de imagen de mutualistic network bipartite">
            <a:extLst>
              <a:ext uri="{FF2B5EF4-FFF2-40B4-BE49-F238E27FC236}">
                <a16:creationId xmlns:a16="http://schemas.microsoft.com/office/drawing/2014/main" id="{486FCBD1-B657-42FB-8D33-4D1552063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88281" y="1202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8" name="AutoShape 14" descr="Resultado de imagen de mutualistic network bipartite">
            <a:extLst>
              <a:ext uri="{FF2B5EF4-FFF2-40B4-BE49-F238E27FC236}">
                <a16:creationId xmlns:a16="http://schemas.microsoft.com/office/drawing/2014/main" id="{3F2A7CAC-091D-4FF0-84C9-A31F581740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581" y="234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013"/>
          </a:p>
        </p:txBody>
      </p:sp>
      <p:sp>
        <p:nvSpPr>
          <p:cNvPr id="9" name="11 CuadroTexto">
            <a:extLst>
              <a:ext uri="{FF2B5EF4-FFF2-40B4-BE49-F238E27FC236}">
                <a16:creationId xmlns:a16="http://schemas.microsoft.com/office/drawing/2014/main" id="{6CF68CA4-3875-48DC-B6DE-9DB4767C341C}"/>
              </a:ext>
            </a:extLst>
          </p:cNvPr>
          <p:cNvSpPr txBox="1"/>
          <p:nvPr/>
        </p:nvSpPr>
        <p:spPr>
          <a:xfrm>
            <a:off x="1385646" y="87474"/>
            <a:ext cx="5940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sz="2100" dirty="0"/>
              <a:t>Muchas redes biológicas son bipartitas</a:t>
            </a:r>
          </a:p>
        </p:txBody>
      </p:sp>
      <p:pic>
        <p:nvPicPr>
          <p:cNvPr id="10" name="Picture 2" descr="D:\disco_usuario\javier\upm\doctorado\tesis\texto_tesis_upm\texto_tutto\Figures\VIS_matrix_SD_001.png">
            <a:extLst>
              <a:ext uri="{FF2B5EF4-FFF2-40B4-BE49-F238E27FC236}">
                <a16:creationId xmlns:a16="http://schemas.microsoft.com/office/drawing/2014/main" id="{ADF96025-0CBD-4B83-B304-D9950A3C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72" y="2894183"/>
            <a:ext cx="3942438" cy="22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6">
            <a:extLst>
              <a:ext uri="{FF2B5EF4-FFF2-40B4-BE49-F238E27FC236}">
                <a16:creationId xmlns:a16="http://schemas.microsoft.com/office/drawing/2014/main" id="{2FB9AD73-F612-4A94-9058-CC0D44711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26" y="919623"/>
            <a:ext cx="6561348" cy="1265054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A366C53B-BBD9-425B-B798-CA62A5440523}"/>
              </a:ext>
            </a:extLst>
          </p:cNvPr>
          <p:cNvSpPr txBox="1"/>
          <p:nvPr/>
        </p:nvSpPr>
        <p:spPr>
          <a:xfrm>
            <a:off x="1405912" y="816435"/>
            <a:ext cx="3623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Gráfico bipartito de una red de polinizadores y plantas</a:t>
            </a:r>
          </a:p>
        </p:txBody>
      </p:sp>
      <p:sp>
        <p:nvSpPr>
          <p:cNvPr id="13" name="CuadroTexto 13">
            <a:extLst>
              <a:ext uri="{FF2B5EF4-FFF2-40B4-BE49-F238E27FC236}">
                <a16:creationId xmlns:a16="http://schemas.microsoft.com/office/drawing/2014/main" id="{1A4ABEE3-8F4F-4588-B1BB-CF4145228C22}"/>
              </a:ext>
            </a:extLst>
          </p:cNvPr>
          <p:cNvSpPr txBox="1"/>
          <p:nvPr/>
        </p:nvSpPr>
        <p:spPr>
          <a:xfrm>
            <a:off x="3482911" y="2632573"/>
            <a:ext cx="3623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Matriz de adyacencia de una red de plantas y frugívoros</a:t>
            </a:r>
          </a:p>
        </p:txBody>
      </p:sp>
    </p:spTree>
    <p:extLst>
      <p:ext uri="{BB962C8B-B14F-4D97-AF65-F5344CB8AC3E}">
        <p14:creationId xmlns:p14="http://schemas.microsoft.com/office/powerpoint/2010/main" val="386862015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D4D7EECC-627B-44C4-B524-B5A8A268530F}"/>
              </a:ext>
            </a:extLst>
          </p:cNvPr>
          <p:cNvSpPr/>
          <p:nvPr/>
        </p:nvSpPr>
        <p:spPr>
          <a:xfrm>
            <a:off x="3923928" y="3346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D82A99D4-2638-4779-B14C-1F632F00D0CB}"/>
              </a:ext>
            </a:extLst>
          </p:cNvPr>
          <p:cNvSpPr/>
          <p:nvPr/>
        </p:nvSpPr>
        <p:spPr>
          <a:xfrm>
            <a:off x="6300192" y="223584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5920DBC2-E8CD-4233-9F48-A2597878F472}"/>
              </a:ext>
            </a:extLst>
          </p:cNvPr>
          <p:cNvSpPr txBox="1"/>
          <p:nvPr/>
        </p:nvSpPr>
        <p:spPr>
          <a:xfrm>
            <a:off x="1385645" y="87474"/>
            <a:ext cx="7375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Estos gráficos son difíciles de leer con un número de nodos y enlaces de unas pocas decenas</a:t>
            </a:r>
          </a:p>
        </p:txBody>
      </p:sp>
      <p:pic>
        <p:nvPicPr>
          <p:cNvPr id="9" name="Imagen 3">
            <a:extLst>
              <a:ext uri="{FF2B5EF4-FFF2-40B4-BE49-F238E27FC236}">
                <a16:creationId xmlns:a16="http://schemas.microsoft.com/office/drawing/2014/main" id="{81F2D841-0F51-4A77-8841-57FBB67AD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5" y="1496251"/>
            <a:ext cx="7706013" cy="2568671"/>
          </a:xfrm>
          <a:prstGeom prst="rect">
            <a:avLst/>
          </a:prstGeom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CD1DD621-93B6-4C4E-9045-80A25A930F49}"/>
              </a:ext>
            </a:extLst>
          </p:cNvPr>
          <p:cNvSpPr txBox="1"/>
          <p:nvPr/>
        </p:nvSpPr>
        <p:spPr>
          <a:xfrm>
            <a:off x="4193958" y="4302080"/>
            <a:ext cx="394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Red mutualista con 78 nodos</a:t>
            </a:r>
          </a:p>
        </p:txBody>
      </p:sp>
    </p:spTree>
    <p:extLst>
      <p:ext uri="{BB962C8B-B14F-4D97-AF65-F5344CB8AC3E}">
        <p14:creationId xmlns:p14="http://schemas.microsoft.com/office/powerpoint/2010/main" val="5549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8E527C0-351E-4095-B29B-0B3C5597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58" y="884895"/>
            <a:ext cx="3037393" cy="202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29298BA-451F-49B0-93C2-DDE40373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6" y="884895"/>
            <a:ext cx="2341170" cy="373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wired.com/wp-content/uploads/2014/05/burkle_bee_network.jpg">
            <a:extLst>
              <a:ext uri="{FF2B5EF4-FFF2-40B4-BE49-F238E27FC236}">
                <a16:creationId xmlns:a16="http://schemas.microsoft.com/office/drawing/2014/main" id="{F642A724-A4BE-4ED8-8B80-10624962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45" y="3003798"/>
            <a:ext cx="3775204" cy="17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Rectángulo">
            <a:extLst>
              <a:ext uri="{FF2B5EF4-FFF2-40B4-BE49-F238E27FC236}">
                <a16:creationId xmlns:a16="http://schemas.microsoft.com/office/drawing/2014/main" id="{34DBC300-CB2F-4BC5-A933-6BEDBE49D9D4}"/>
              </a:ext>
            </a:extLst>
          </p:cNvPr>
          <p:cNvSpPr/>
          <p:nvPr/>
        </p:nvSpPr>
        <p:spPr>
          <a:xfrm>
            <a:off x="3923928" y="3346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8ADC3944-F022-4162-9A61-5B72653006C0}"/>
              </a:ext>
            </a:extLst>
          </p:cNvPr>
          <p:cNvSpPr txBox="1"/>
          <p:nvPr/>
        </p:nvSpPr>
        <p:spPr>
          <a:xfrm>
            <a:off x="1385645" y="87474"/>
            <a:ext cx="7375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Estos gráficos son difíciles de leer con un número de nodos y enlaces de unas pocas decenas</a:t>
            </a:r>
          </a:p>
        </p:txBody>
      </p:sp>
    </p:spTree>
    <p:extLst>
      <p:ext uri="{BB962C8B-B14F-4D97-AF65-F5344CB8AC3E}">
        <p14:creationId xmlns:p14="http://schemas.microsoft.com/office/powerpoint/2010/main" val="42328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isco_usuario\javier\upm\doctorado\tesis\codigo\k-analysis\networks2015\M_SD_022_matri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39" y="2301721"/>
            <a:ext cx="3023633" cy="24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23928" y="3346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5" name="4 Rectángulo"/>
          <p:cNvSpPr/>
          <p:nvPr/>
        </p:nvSpPr>
        <p:spPr>
          <a:xfrm>
            <a:off x="6300192" y="223584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pic>
        <p:nvPicPr>
          <p:cNvPr id="1026" name="Picture 2" descr="D:\disco_usuario\javier\upm\doctorado\tesis\texto_tesis_upm\texto_tutto\Figures\VIS_matrix_SD_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897564"/>
            <a:ext cx="3456384" cy="19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id="{40F15A2B-1B05-46A5-BE75-117D81DF3018}"/>
              </a:ext>
            </a:extLst>
          </p:cNvPr>
          <p:cNvSpPr txBox="1"/>
          <p:nvPr/>
        </p:nvSpPr>
        <p:spPr>
          <a:xfrm>
            <a:off x="1385645" y="87474"/>
            <a:ext cx="7375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Estos gráficos son difíciles de leer con un número de nodos y enlaces de unas pocas decenas</a:t>
            </a:r>
          </a:p>
        </p:txBody>
      </p:sp>
    </p:spTree>
    <p:extLst>
      <p:ext uri="{BB962C8B-B14F-4D97-AF65-F5344CB8AC3E}">
        <p14:creationId xmlns:p14="http://schemas.microsoft.com/office/powerpoint/2010/main" val="38740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23928" y="3346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5" name="4 Rectángulo"/>
          <p:cNvSpPr/>
          <p:nvPr/>
        </p:nvSpPr>
        <p:spPr>
          <a:xfrm>
            <a:off x="6300192" y="223584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8" name="2 Rectángulo">
            <a:extLst>
              <a:ext uri="{FF2B5EF4-FFF2-40B4-BE49-F238E27FC236}">
                <a16:creationId xmlns:a16="http://schemas.microsoft.com/office/drawing/2014/main" id="{3C123835-5CC4-4F70-8F54-24D339B797E5}"/>
              </a:ext>
            </a:extLst>
          </p:cNvPr>
          <p:cNvSpPr/>
          <p:nvPr/>
        </p:nvSpPr>
        <p:spPr>
          <a:xfrm>
            <a:off x="3923928" y="33468"/>
            <a:ext cx="540060" cy="108012"/>
          </a:xfrm>
          <a:prstGeom prst="rect">
            <a:avLst/>
          </a:prstGeom>
          <a:solidFill>
            <a:schemeClr val="bg1"/>
          </a:solidFill>
          <a:ln>
            <a:solidFill>
              <a:srgbClr val="4F81B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C06620B2-BC4E-437F-A848-A99F46E3E909}"/>
              </a:ext>
            </a:extLst>
          </p:cNvPr>
          <p:cNvSpPr txBox="1"/>
          <p:nvPr/>
        </p:nvSpPr>
        <p:spPr>
          <a:xfrm>
            <a:off x="1265873" y="55412"/>
            <a:ext cx="7595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100" dirty="0"/>
              <a:t>Sabemos que las interacciones bióticas muestran una propiedad estructural que puede ser útil para diseñar nuevas visualizaciones</a:t>
            </a:r>
          </a:p>
        </p:txBody>
      </p:sp>
      <p:pic>
        <p:nvPicPr>
          <p:cNvPr id="10" name="Picture 2" descr="D:\disco_usuario\javier\upm\doctorado\tesis\texto_tesis_upm\texto_tutto\Figures\VIS_matrix_SD_001.png">
            <a:extLst>
              <a:ext uri="{FF2B5EF4-FFF2-40B4-BE49-F238E27FC236}">
                <a16:creationId xmlns:a16="http://schemas.microsoft.com/office/drawing/2014/main" id="{862277AB-F708-40F6-AA5F-3D1A62F0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4" y="1599642"/>
            <a:ext cx="3942438" cy="22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">
            <a:extLst>
              <a:ext uri="{FF2B5EF4-FFF2-40B4-BE49-F238E27FC236}">
                <a16:creationId xmlns:a16="http://schemas.microsoft.com/office/drawing/2014/main" id="{E56A9418-8873-403B-A7B4-F4D569A05484}"/>
              </a:ext>
            </a:extLst>
          </p:cNvPr>
          <p:cNvSpPr/>
          <p:nvPr/>
        </p:nvSpPr>
        <p:spPr>
          <a:xfrm rot="20710556">
            <a:off x="2856184" y="1599642"/>
            <a:ext cx="1769822" cy="1296144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3DA18F2B-44E2-4073-8E62-A8CEC17BC6B8}"/>
              </a:ext>
            </a:extLst>
          </p:cNvPr>
          <p:cNvSpPr txBox="1"/>
          <p:nvPr/>
        </p:nvSpPr>
        <p:spPr>
          <a:xfrm>
            <a:off x="2303748" y="1254850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rgbClr val="00B050"/>
                </a:solidFill>
              </a:rPr>
              <a:t>Núcleo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4283FB16-3074-49D1-8EC8-3B0D855C4C95}"/>
              </a:ext>
            </a:extLst>
          </p:cNvPr>
          <p:cNvSpPr/>
          <p:nvPr/>
        </p:nvSpPr>
        <p:spPr>
          <a:xfrm rot="20428028">
            <a:off x="3639388" y="1864760"/>
            <a:ext cx="3046991" cy="137007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2FD95A0D-D099-4A11-B7CC-01F3A9DDC9E8}"/>
              </a:ext>
            </a:extLst>
          </p:cNvPr>
          <p:cNvSpPr txBox="1"/>
          <p:nvPr/>
        </p:nvSpPr>
        <p:spPr>
          <a:xfrm>
            <a:off x="6522361" y="2724300"/>
            <a:ext cx="1836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accent6">
                    <a:lumMod val="75000"/>
                  </a:schemeClr>
                </a:solidFill>
              </a:rPr>
              <a:t>Periferia</a:t>
            </a:r>
          </a:p>
        </p:txBody>
      </p:sp>
    </p:spTree>
    <p:extLst>
      <p:ext uri="{BB962C8B-B14F-4D97-AF65-F5344CB8AC3E}">
        <p14:creationId xmlns:p14="http://schemas.microsoft.com/office/powerpoint/2010/main" val="25016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CuadroTexto"/>
          <p:cNvSpPr txBox="1"/>
          <p:nvPr/>
        </p:nvSpPr>
        <p:spPr>
          <a:xfrm>
            <a:off x="1385646" y="87475"/>
            <a:ext cx="5734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sz="2700" dirty="0"/>
              <a:t>Descomposición k-</a:t>
            </a:r>
            <a:r>
              <a:rPr lang="es-ES" sz="2700" dirty="0" err="1"/>
              <a:t>core</a:t>
            </a:r>
            <a:endParaRPr lang="es-E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64995-1DDB-4F52-94A0-1CF72E99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456">
            <a:off x="1557429" y="837924"/>
            <a:ext cx="3286385" cy="244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BFACFF-28C3-4873-8B97-A72609A4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401">
            <a:off x="5473998" y="1102565"/>
            <a:ext cx="3501103" cy="152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5B29087-7008-4C72-95E1-DFFC69B5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65" y="3437003"/>
            <a:ext cx="4428910" cy="15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9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635286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26 Elipse"/>
          <p:cNvSpPr/>
          <p:nvPr/>
        </p:nvSpPr>
        <p:spPr>
          <a:xfrm>
            <a:off x="3363116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27 Elipse"/>
          <p:cNvSpPr/>
          <p:nvPr/>
        </p:nvSpPr>
        <p:spPr>
          <a:xfrm>
            <a:off x="4090947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28 Elipse"/>
          <p:cNvSpPr/>
          <p:nvPr/>
        </p:nvSpPr>
        <p:spPr>
          <a:xfrm>
            <a:off x="4818778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29 Elipse"/>
          <p:cNvSpPr/>
          <p:nvPr/>
        </p:nvSpPr>
        <p:spPr>
          <a:xfrm>
            <a:off x="5546609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30 Elipse"/>
          <p:cNvSpPr/>
          <p:nvPr/>
        </p:nvSpPr>
        <p:spPr>
          <a:xfrm>
            <a:off x="6274439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2" name="31 Elipse"/>
          <p:cNvSpPr/>
          <p:nvPr/>
        </p:nvSpPr>
        <p:spPr>
          <a:xfrm>
            <a:off x="1907455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32 Elipse"/>
          <p:cNvSpPr/>
          <p:nvPr/>
        </p:nvSpPr>
        <p:spPr>
          <a:xfrm>
            <a:off x="7002270" y="1492694"/>
            <a:ext cx="486054" cy="4860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" name="33 Elipse"/>
          <p:cNvSpPr/>
          <p:nvPr/>
        </p:nvSpPr>
        <p:spPr>
          <a:xfrm>
            <a:off x="2931068" y="3219822"/>
            <a:ext cx="486054" cy="486054"/>
          </a:xfrm>
          <a:prstGeom prst="ellipse">
            <a:avLst/>
          </a:prstGeom>
          <a:solidFill>
            <a:srgbClr val="E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34 Elipse"/>
          <p:cNvSpPr/>
          <p:nvPr/>
        </p:nvSpPr>
        <p:spPr>
          <a:xfrm>
            <a:off x="3658899" y="3219822"/>
            <a:ext cx="486054" cy="486054"/>
          </a:xfrm>
          <a:prstGeom prst="ellipse">
            <a:avLst/>
          </a:prstGeom>
          <a:solidFill>
            <a:srgbClr val="E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35 Elipse"/>
          <p:cNvSpPr/>
          <p:nvPr/>
        </p:nvSpPr>
        <p:spPr>
          <a:xfrm>
            <a:off x="4386730" y="3219822"/>
            <a:ext cx="486054" cy="486054"/>
          </a:xfrm>
          <a:prstGeom prst="ellipse">
            <a:avLst/>
          </a:prstGeom>
          <a:solidFill>
            <a:srgbClr val="E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36 Elipse"/>
          <p:cNvSpPr/>
          <p:nvPr/>
        </p:nvSpPr>
        <p:spPr>
          <a:xfrm>
            <a:off x="5114561" y="3219822"/>
            <a:ext cx="486054" cy="486054"/>
          </a:xfrm>
          <a:prstGeom prst="ellipse">
            <a:avLst/>
          </a:prstGeom>
          <a:solidFill>
            <a:srgbClr val="E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37 Elipse"/>
          <p:cNvSpPr/>
          <p:nvPr/>
        </p:nvSpPr>
        <p:spPr>
          <a:xfrm>
            <a:off x="5842391" y="3219822"/>
            <a:ext cx="486054" cy="486054"/>
          </a:xfrm>
          <a:prstGeom prst="ellipse">
            <a:avLst/>
          </a:prstGeom>
          <a:solidFill>
            <a:srgbClr val="E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38 Elipse"/>
          <p:cNvSpPr/>
          <p:nvPr/>
        </p:nvSpPr>
        <p:spPr>
          <a:xfrm>
            <a:off x="6570222" y="3219822"/>
            <a:ext cx="486054" cy="486054"/>
          </a:xfrm>
          <a:prstGeom prst="ellipse">
            <a:avLst/>
          </a:prstGeom>
          <a:solidFill>
            <a:srgbClr val="E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" name="39 Elipse"/>
          <p:cNvSpPr/>
          <p:nvPr/>
        </p:nvSpPr>
        <p:spPr>
          <a:xfrm>
            <a:off x="2203238" y="3219822"/>
            <a:ext cx="486054" cy="486054"/>
          </a:xfrm>
          <a:prstGeom prst="ellipse">
            <a:avLst/>
          </a:prstGeom>
          <a:solidFill>
            <a:srgbClr val="E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2" name="41 Conector recto"/>
          <p:cNvCxnSpPr>
            <a:stCxn id="36" idx="7"/>
            <a:endCxn id="33" idx="3"/>
          </p:cNvCxnSpPr>
          <p:nvPr/>
        </p:nvCxnSpPr>
        <p:spPr>
          <a:xfrm flipV="1">
            <a:off x="4801603" y="1907566"/>
            <a:ext cx="2271848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39" idx="1"/>
            <a:endCxn id="30" idx="5"/>
          </p:cNvCxnSpPr>
          <p:nvPr/>
        </p:nvCxnSpPr>
        <p:spPr>
          <a:xfrm flipH="1" flipV="1">
            <a:off x="5961481" y="1907566"/>
            <a:ext cx="679922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30" idx="3"/>
            <a:endCxn id="37" idx="0"/>
          </p:cNvCxnSpPr>
          <p:nvPr/>
        </p:nvCxnSpPr>
        <p:spPr>
          <a:xfrm flipH="1">
            <a:off x="5357588" y="1907566"/>
            <a:ext cx="260202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37" idx="7"/>
            <a:endCxn id="31" idx="4"/>
          </p:cNvCxnSpPr>
          <p:nvPr/>
        </p:nvCxnSpPr>
        <p:spPr>
          <a:xfrm flipV="1">
            <a:off x="5529434" y="1978747"/>
            <a:ext cx="988033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38" idx="1"/>
            <a:endCxn id="27" idx="5"/>
          </p:cNvCxnSpPr>
          <p:nvPr/>
        </p:nvCxnSpPr>
        <p:spPr>
          <a:xfrm flipH="1" flipV="1">
            <a:off x="3777989" y="1907566"/>
            <a:ext cx="2135583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stCxn id="31" idx="3"/>
            <a:endCxn id="40" idx="7"/>
          </p:cNvCxnSpPr>
          <p:nvPr/>
        </p:nvCxnSpPr>
        <p:spPr>
          <a:xfrm flipH="1">
            <a:off x="2618111" y="1907566"/>
            <a:ext cx="3727510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stCxn id="40" idx="0"/>
            <a:endCxn id="32" idx="4"/>
          </p:cNvCxnSpPr>
          <p:nvPr/>
        </p:nvCxnSpPr>
        <p:spPr>
          <a:xfrm flipH="1" flipV="1">
            <a:off x="2150482" y="1978747"/>
            <a:ext cx="295783" cy="124107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stCxn id="40" idx="0"/>
            <a:endCxn id="2" idx="3"/>
          </p:cNvCxnSpPr>
          <p:nvPr/>
        </p:nvCxnSpPr>
        <p:spPr>
          <a:xfrm flipV="1">
            <a:off x="2446265" y="1907566"/>
            <a:ext cx="260202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stCxn id="40" idx="0"/>
            <a:endCxn id="27" idx="3"/>
          </p:cNvCxnSpPr>
          <p:nvPr/>
        </p:nvCxnSpPr>
        <p:spPr>
          <a:xfrm flipV="1">
            <a:off x="2446265" y="1907566"/>
            <a:ext cx="988033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40" idx="0"/>
            <a:endCxn id="28" idx="3"/>
          </p:cNvCxnSpPr>
          <p:nvPr/>
        </p:nvCxnSpPr>
        <p:spPr>
          <a:xfrm flipV="1">
            <a:off x="2446264" y="1907566"/>
            <a:ext cx="1715864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stCxn id="40" idx="0"/>
            <a:endCxn id="29" idx="3"/>
          </p:cNvCxnSpPr>
          <p:nvPr/>
        </p:nvCxnSpPr>
        <p:spPr>
          <a:xfrm flipV="1">
            <a:off x="2446265" y="1907566"/>
            <a:ext cx="2443694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34" idx="1"/>
          </p:cNvCxnSpPr>
          <p:nvPr/>
        </p:nvCxnSpPr>
        <p:spPr>
          <a:xfrm flipH="1" flipV="1">
            <a:off x="2203238" y="1978747"/>
            <a:ext cx="799012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34" idx="0"/>
            <a:endCxn id="2" idx="4"/>
          </p:cNvCxnSpPr>
          <p:nvPr/>
        </p:nvCxnSpPr>
        <p:spPr>
          <a:xfrm flipH="1" flipV="1">
            <a:off x="2878313" y="1978747"/>
            <a:ext cx="295783" cy="124107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stCxn id="34" idx="7"/>
            <a:endCxn id="27" idx="4"/>
          </p:cNvCxnSpPr>
          <p:nvPr/>
        </p:nvCxnSpPr>
        <p:spPr>
          <a:xfrm flipV="1">
            <a:off x="3345941" y="1978747"/>
            <a:ext cx="260202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stCxn id="34" idx="7"/>
            <a:endCxn id="29" idx="3"/>
          </p:cNvCxnSpPr>
          <p:nvPr/>
        </p:nvCxnSpPr>
        <p:spPr>
          <a:xfrm flipV="1">
            <a:off x="3345941" y="1907566"/>
            <a:ext cx="1544018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35" idx="1"/>
            <a:endCxn id="32" idx="5"/>
          </p:cNvCxnSpPr>
          <p:nvPr/>
        </p:nvCxnSpPr>
        <p:spPr>
          <a:xfrm flipH="1" flipV="1">
            <a:off x="2322328" y="1907566"/>
            <a:ext cx="1407752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>
            <a:stCxn id="35" idx="1"/>
            <a:endCxn id="2" idx="5"/>
          </p:cNvCxnSpPr>
          <p:nvPr/>
        </p:nvCxnSpPr>
        <p:spPr>
          <a:xfrm flipH="1" flipV="1">
            <a:off x="3050158" y="1907566"/>
            <a:ext cx="679922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>
            <a:stCxn id="35" idx="0"/>
            <a:endCxn id="27" idx="4"/>
          </p:cNvCxnSpPr>
          <p:nvPr/>
        </p:nvCxnSpPr>
        <p:spPr>
          <a:xfrm flipH="1" flipV="1">
            <a:off x="3606144" y="1978747"/>
            <a:ext cx="295783" cy="124107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stCxn id="35" idx="0"/>
            <a:endCxn id="28" idx="3"/>
          </p:cNvCxnSpPr>
          <p:nvPr/>
        </p:nvCxnSpPr>
        <p:spPr>
          <a:xfrm flipV="1">
            <a:off x="3901926" y="1907566"/>
            <a:ext cx="260202" cy="1312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stCxn id="36" idx="1"/>
            <a:endCxn id="32" idx="5"/>
          </p:cNvCxnSpPr>
          <p:nvPr/>
        </p:nvCxnSpPr>
        <p:spPr>
          <a:xfrm flipH="1" flipV="1">
            <a:off x="2322328" y="1907566"/>
            <a:ext cx="2135583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stCxn id="36" idx="1"/>
            <a:endCxn id="2" idx="5"/>
          </p:cNvCxnSpPr>
          <p:nvPr/>
        </p:nvCxnSpPr>
        <p:spPr>
          <a:xfrm flipH="1" flipV="1">
            <a:off x="3050159" y="1907566"/>
            <a:ext cx="1407752" cy="138343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385646" y="87475"/>
            <a:ext cx="5734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sz="2700" dirty="0"/>
              <a:t>Descomposición k-</a:t>
            </a:r>
            <a:r>
              <a:rPr lang="es-ES" sz="2700" dirty="0" err="1"/>
              <a:t>core</a:t>
            </a:r>
            <a:endParaRPr lang="es-ES" sz="2700" dirty="0"/>
          </a:p>
        </p:txBody>
      </p:sp>
      <p:grpSp>
        <p:nvGrpSpPr>
          <p:cNvPr id="94" name="93 Grupo"/>
          <p:cNvGrpSpPr/>
          <p:nvPr/>
        </p:nvGrpSpPr>
        <p:grpSpPr>
          <a:xfrm>
            <a:off x="4922640" y="768917"/>
            <a:ext cx="2817979" cy="3427296"/>
            <a:chOff x="5039519" y="1025222"/>
            <a:chExt cx="3757305" cy="4569728"/>
          </a:xfrm>
        </p:grpSpPr>
        <p:sp>
          <p:nvSpPr>
            <p:cNvPr id="92" name="91 Forma libre"/>
            <p:cNvSpPr/>
            <p:nvPr/>
          </p:nvSpPr>
          <p:spPr>
            <a:xfrm>
              <a:off x="5039519" y="1209888"/>
              <a:ext cx="3757305" cy="4385062"/>
            </a:xfrm>
            <a:custGeom>
              <a:avLst/>
              <a:gdLst>
                <a:gd name="connsiteX0" fmla="*/ 800842 w 3757305"/>
                <a:gd name="connsiteY0" fmla="*/ 500925 h 4385062"/>
                <a:gd name="connsiteX1" fmla="*/ 137165 w 3757305"/>
                <a:gd name="connsiteY1" fmla="*/ 2875415 h 4385062"/>
                <a:gd name="connsiteX2" fmla="*/ 166662 w 3757305"/>
                <a:gd name="connsiteY2" fmla="*/ 3701325 h 4385062"/>
                <a:gd name="connsiteX3" fmla="*/ 1877475 w 3757305"/>
                <a:gd name="connsiteY3" fmla="*/ 4365002 h 4385062"/>
                <a:gd name="connsiteX4" fmla="*/ 2968855 w 3757305"/>
                <a:gd name="connsiteY4" fmla="*/ 3878306 h 4385062"/>
                <a:gd name="connsiteX5" fmla="*/ 3706275 w 3757305"/>
                <a:gd name="connsiteY5" fmla="*/ 810641 h 4385062"/>
                <a:gd name="connsiteX6" fmla="*/ 1523513 w 3757305"/>
                <a:gd name="connsiteY6" fmla="*/ 14228 h 4385062"/>
                <a:gd name="connsiteX7" fmla="*/ 800842 w 3757305"/>
                <a:gd name="connsiteY7" fmla="*/ 500925 h 438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305" h="4385062">
                  <a:moveTo>
                    <a:pt x="800842" y="500925"/>
                  </a:moveTo>
                  <a:cubicBezTo>
                    <a:pt x="569784" y="977789"/>
                    <a:pt x="242862" y="2342015"/>
                    <a:pt x="137165" y="2875415"/>
                  </a:cubicBezTo>
                  <a:cubicBezTo>
                    <a:pt x="31468" y="3408815"/>
                    <a:pt x="-123390" y="3453060"/>
                    <a:pt x="166662" y="3701325"/>
                  </a:cubicBezTo>
                  <a:cubicBezTo>
                    <a:pt x="456714" y="3949590"/>
                    <a:pt x="1410443" y="4335505"/>
                    <a:pt x="1877475" y="4365002"/>
                  </a:cubicBezTo>
                  <a:cubicBezTo>
                    <a:pt x="2344507" y="4394499"/>
                    <a:pt x="2664055" y="4470699"/>
                    <a:pt x="2968855" y="3878306"/>
                  </a:cubicBezTo>
                  <a:cubicBezTo>
                    <a:pt x="3273655" y="3285913"/>
                    <a:pt x="3947165" y="1454654"/>
                    <a:pt x="3706275" y="810641"/>
                  </a:cubicBezTo>
                  <a:cubicBezTo>
                    <a:pt x="3465385" y="166628"/>
                    <a:pt x="2007752" y="63389"/>
                    <a:pt x="1523513" y="14228"/>
                  </a:cubicBezTo>
                  <a:cubicBezTo>
                    <a:pt x="1039274" y="-34933"/>
                    <a:pt x="1031900" y="24061"/>
                    <a:pt x="800842" y="500925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/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7296565" y="1025222"/>
              <a:ext cx="134525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FFC000"/>
                  </a:solidFill>
                </a:rPr>
                <a:t>1-Shell</a:t>
              </a:r>
              <a:r>
                <a:rPr lang="es-ES" sz="1600" dirty="0"/>
                <a:t> </a:t>
              </a:r>
            </a:p>
          </p:txBody>
        </p:sp>
      </p:grpSp>
      <p:grpSp>
        <p:nvGrpSpPr>
          <p:cNvPr id="99" name="98 Grupo"/>
          <p:cNvGrpSpPr/>
          <p:nvPr/>
        </p:nvGrpSpPr>
        <p:grpSpPr>
          <a:xfrm>
            <a:off x="3914389" y="677638"/>
            <a:ext cx="1958530" cy="3293447"/>
            <a:chOff x="3695185" y="903518"/>
            <a:chExt cx="2611373" cy="4391262"/>
          </a:xfrm>
        </p:grpSpPr>
        <p:sp>
          <p:nvSpPr>
            <p:cNvPr id="97" name="96 Forma libre"/>
            <p:cNvSpPr/>
            <p:nvPr/>
          </p:nvSpPr>
          <p:spPr>
            <a:xfrm>
              <a:off x="3695185" y="1275099"/>
              <a:ext cx="1969308" cy="4019681"/>
            </a:xfrm>
            <a:custGeom>
              <a:avLst/>
              <a:gdLst>
                <a:gd name="connsiteX0" fmla="*/ 1968196 w 1969308"/>
                <a:gd name="connsiteY0" fmla="*/ 465211 h 4019681"/>
                <a:gd name="connsiteX1" fmla="*/ 1304518 w 1969308"/>
                <a:gd name="connsiteY1" fmla="*/ 3872088 h 4019681"/>
                <a:gd name="connsiteX2" fmla="*/ 390118 w 1969308"/>
                <a:gd name="connsiteY2" fmla="*/ 3105172 h 4019681"/>
                <a:gd name="connsiteX3" fmla="*/ 50905 w 1969308"/>
                <a:gd name="connsiteY3" fmla="*/ 406217 h 4019681"/>
                <a:gd name="connsiteX4" fmla="*/ 1422505 w 1969308"/>
                <a:gd name="connsiteY4" fmla="*/ 22759 h 4019681"/>
                <a:gd name="connsiteX5" fmla="*/ 1968196 w 1969308"/>
                <a:gd name="connsiteY5" fmla="*/ 465211 h 401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308" h="4019681">
                  <a:moveTo>
                    <a:pt x="1968196" y="465211"/>
                  </a:moveTo>
                  <a:cubicBezTo>
                    <a:pt x="1948532" y="1106766"/>
                    <a:pt x="1567531" y="3432095"/>
                    <a:pt x="1304518" y="3872088"/>
                  </a:cubicBezTo>
                  <a:cubicBezTo>
                    <a:pt x="1041505" y="4312082"/>
                    <a:pt x="599053" y="3682817"/>
                    <a:pt x="390118" y="3105172"/>
                  </a:cubicBezTo>
                  <a:cubicBezTo>
                    <a:pt x="181183" y="2527527"/>
                    <a:pt x="-121160" y="919953"/>
                    <a:pt x="50905" y="406217"/>
                  </a:cubicBezTo>
                  <a:cubicBezTo>
                    <a:pt x="222970" y="-107519"/>
                    <a:pt x="1100498" y="8011"/>
                    <a:pt x="1422505" y="22759"/>
                  </a:cubicBezTo>
                  <a:cubicBezTo>
                    <a:pt x="1744512" y="37507"/>
                    <a:pt x="1987860" y="-176344"/>
                    <a:pt x="1968196" y="465211"/>
                  </a:cubicBezTo>
                  <a:close/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/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4961306" y="903518"/>
              <a:ext cx="134525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75000"/>
                    </a:schemeClr>
                  </a:solidFill>
                </a:rPr>
                <a:t>2-Shell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3" name="102 Grupo"/>
          <p:cNvGrpSpPr/>
          <p:nvPr/>
        </p:nvGrpSpPr>
        <p:grpSpPr>
          <a:xfrm>
            <a:off x="1587675" y="898293"/>
            <a:ext cx="2641169" cy="3107849"/>
            <a:chOff x="592900" y="1197723"/>
            <a:chExt cx="3521558" cy="4143799"/>
          </a:xfrm>
        </p:grpSpPr>
        <p:sp>
          <p:nvSpPr>
            <p:cNvPr id="101" name="100 Forma libre"/>
            <p:cNvSpPr/>
            <p:nvPr/>
          </p:nvSpPr>
          <p:spPr>
            <a:xfrm>
              <a:off x="592900" y="1555503"/>
              <a:ext cx="3521558" cy="3786019"/>
            </a:xfrm>
            <a:custGeom>
              <a:avLst/>
              <a:gdLst>
                <a:gd name="connsiteX0" fmla="*/ 277255 w 3521558"/>
                <a:gd name="connsiteY0" fmla="*/ 243800 h 3786019"/>
                <a:gd name="connsiteX1" fmla="*/ 2401023 w 3521558"/>
                <a:gd name="connsiteY1" fmla="*/ 22574 h 3786019"/>
                <a:gd name="connsiteX2" fmla="*/ 3049952 w 3521558"/>
                <a:gd name="connsiteY2" fmla="*/ 524020 h 3786019"/>
                <a:gd name="connsiteX3" fmla="*/ 3492403 w 3521558"/>
                <a:gd name="connsiteY3" fmla="*/ 3340962 h 3786019"/>
                <a:gd name="connsiteX4" fmla="*/ 2209294 w 3521558"/>
                <a:gd name="connsiteY4" fmla="*/ 3783413 h 3786019"/>
                <a:gd name="connsiteX5" fmla="*/ 454235 w 3521558"/>
                <a:gd name="connsiteY5" fmla="*/ 3414703 h 3786019"/>
                <a:gd name="connsiteX6" fmla="*/ 41281 w 3521558"/>
                <a:gd name="connsiteY6" fmla="*/ 1600652 h 3786019"/>
                <a:gd name="connsiteX7" fmla="*/ 277255 w 3521558"/>
                <a:gd name="connsiteY7" fmla="*/ 243800 h 378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1558" h="3786019">
                  <a:moveTo>
                    <a:pt x="277255" y="243800"/>
                  </a:moveTo>
                  <a:cubicBezTo>
                    <a:pt x="670545" y="-19213"/>
                    <a:pt x="1938907" y="-24129"/>
                    <a:pt x="2401023" y="22574"/>
                  </a:cubicBezTo>
                  <a:cubicBezTo>
                    <a:pt x="2863139" y="69277"/>
                    <a:pt x="2868055" y="-29045"/>
                    <a:pt x="3049952" y="524020"/>
                  </a:cubicBezTo>
                  <a:cubicBezTo>
                    <a:pt x="3231849" y="1077085"/>
                    <a:pt x="3632513" y="2797730"/>
                    <a:pt x="3492403" y="3340962"/>
                  </a:cubicBezTo>
                  <a:cubicBezTo>
                    <a:pt x="3352293" y="3884194"/>
                    <a:pt x="2715655" y="3771123"/>
                    <a:pt x="2209294" y="3783413"/>
                  </a:cubicBezTo>
                  <a:cubicBezTo>
                    <a:pt x="1702933" y="3795703"/>
                    <a:pt x="815570" y="3778496"/>
                    <a:pt x="454235" y="3414703"/>
                  </a:cubicBezTo>
                  <a:cubicBezTo>
                    <a:pt x="92900" y="3050910"/>
                    <a:pt x="65862" y="2129136"/>
                    <a:pt x="41281" y="1600652"/>
                  </a:cubicBezTo>
                  <a:cubicBezTo>
                    <a:pt x="16700" y="1072168"/>
                    <a:pt x="-116035" y="506813"/>
                    <a:pt x="277255" y="243800"/>
                  </a:cubicBezTo>
                  <a:close/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/>
            </a:p>
          </p:txBody>
        </p:sp>
        <p:sp>
          <p:nvSpPr>
            <p:cNvPr id="102" name="101 CuadroTexto"/>
            <p:cNvSpPr txBox="1"/>
            <p:nvPr/>
          </p:nvSpPr>
          <p:spPr>
            <a:xfrm>
              <a:off x="2292290" y="1197723"/>
              <a:ext cx="134525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</a:rPr>
                <a:t>3-Shell</a:t>
              </a:r>
              <a:r>
                <a:rPr lang="es-ES" sz="16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4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3AC239DE-4495-45AB-A642-84873D6EC143}" vid="{ADDCAA0F-EA35-422D-841E-59E8EF71B2C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6A9B1AE3C694449E1CBECB26767C28" ma:contentTypeVersion="0" ma:contentTypeDescription="Crear nuevo documento." ma:contentTypeScope="" ma:versionID="f939733f7a29ff16f56243c74c11c8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A80CCC-508F-47A8-A8E6-442477940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AB788B-E2DA-4E16-B351-E0EC0D46F4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331040-8433-4BD1-90D6-FEBE17A71FC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4682</TotalTime>
  <Words>1008</Words>
  <Application>Microsoft Office PowerPoint</Application>
  <PresentationFormat>Presentación en pantalla (16:9)</PresentationFormat>
  <Paragraphs>96</Paragraphs>
  <Slides>20</Slides>
  <Notes>18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Pontificia Comillas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Carmen Escudero Guirado</dc:creator>
  <cp:lastModifiedBy>javier García</cp:lastModifiedBy>
  <cp:revision>274</cp:revision>
  <dcterms:created xsi:type="dcterms:W3CDTF">2017-07-19T07:53:01Z</dcterms:created>
  <dcterms:modified xsi:type="dcterms:W3CDTF">2020-09-19T11:00:09Z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0x010100AE6A9B1AE3C694449E1CBECB26767C28</vt:lpwstr>
  </property>
</Properties>
</file>